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2"/>
  </p:notesMasterIdLst>
  <p:sldIdLst>
    <p:sldId id="261" r:id="rId5"/>
    <p:sldId id="273" r:id="rId6"/>
    <p:sldId id="262" r:id="rId7"/>
    <p:sldId id="276" r:id="rId8"/>
    <p:sldId id="267" r:id="rId9"/>
    <p:sldId id="268" r:id="rId10"/>
    <p:sldId id="266" r:id="rId11"/>
    <p:sldId id="269" r:id="rId12"/>
    <p:sldId id="281" r:id="rId13"/>
    <p:sldId id="272" r:id="rId14"/>
    <p:sldId id="275" r:id="rId15"/>
    <p:sldId id="270" r:id="rId16"/>
    <p:sldId id="280" r:id="rId17"/>
    <p:sldId id="279" r:id="rId18"/>
    <p:sldId id="274" r:id="rId19"/>
    <p:sldId id="282" r:id="rId20"/>
    <p:sldId id="278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669A"/>
    <a:srgbClr val="F8F8F8"/>
    <a:srgbClr val="F3FAFF"/>
    <a:srgbClr val="0085CA"/>
    <a:srgbClr val="015A98"/>
    <a:srgbClr val="FEC51D"/>
    <a:srgbClr val="65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AB686-9EB4-D149-9B72-291777273052}" v="3" dt="2023-03-20T18:19:35.1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yssa Owens" userId="2f874481-789a-4d4c-9eb3-ead01fbab648" providerId="ADAL" clId="{0A1AB686-9EB4-D149-9B72-291777273052}"/>
    <pc:docChg chg="custSel modSld">
      <pc:chgData name="Alyssa Owens" userId="2f874481-789a-4d4c-9eb3-ead01fbab648" providerId="ADAL" clId="{0A1AB686-9EB4-D149-9B72-291777273052}" dt="2023-03-20T18:20:57.671" v="23" actId="1076"/>
      <pc:docMkLst>
        <pc:docMk/>
      </pc:docMkLst>
      <pc:sldChg chg="modSp mod">
        <pc:chgData name="Alyssa Owens" userId="2f874481-789a-4d4c-9eb3-ead01fbab648" providerId="ADAL" clId="{0A1AB686-9EB4-D149-9B72-291777273052}" dt="2023-03-20T18:20:57.671" v="23" actId="1076"/>
        <pc:sldMkLst>
          <pc:docMk/>
          <pc:sldMk cId="3427791310" sldId="274"/>
        </pc:sldMkLst>
        <pc:grpChg chg="mod">
          <ac:chgData name="Alyssa Owens" userId="2f874481-789a-4d4c-9eb3-ead01fbab648" providerId="ADAL" clId="{0A1AB686-9EB4-D149-9B72-291777273052}" dt="2023-03-20T18:20:57.671" v="23" actId="1076"/>
          <ac:grpSpMkLst>
            <pc:docMk/>
            <pc:sldMk cId="3427791310" sldId="274"/>
            <ac:grpSpMk id="58" creationId="{9500B554-32C9-2184-CA5C-8D3E0A8D49A5}"/>
          </ac:grpSpMkLst>
        </pc:grpChg>
      </pc:sldChg>
      <pc:sldChg chg="modSp mod">
        <pc:chgData name="Alyssa Owens" userId="2f874481-789a-4d4c-9eb3-ead01fbab648" providerId="ADAL" clId="{0A1AB686-9EB4-D149-9B72-291777273052}" dt="2023-03-20T18:18:35.440" v="7" actId="1076"/>
        <pc:sldMkLst>
          <pc:docMk/>
          <pc:sldMk cId="639794230" sldId="275"/>
        </pc:sldMkLst>
        <pc:spChg chg="mod">
          <ac:chgData name="Alyssa Owens" userId="2f874481-789a-4d4c-9eb3-ead01fbab648" providerId="ADAL" clId="{0A1AB686-9EB4-D149-9B72-291777273052}" dt="2023-03-20T18:18:18.572" v="4" actId="14100"/>
          <ac:spMkLst>
            <pc:docMk/>
            <pc:sldMk cId="639794230" sldId="275"/>
            <ac:spMk id="34" creationId="{0A594E4D-0233-5063-10E3-6667E1232CB9}"/>
          </ac:spMkLst>
        </pc:spChg>
        <pc:spChg chg="mod">
          <ac:chgData name="Alyssa Owens" userId="2f874481-789a-4d4c-9eb3-ead01fbab648" providerId="ADAL" clId="{0A1AB686-9EB4-D149-9B72-291777273052}" dt="2023-03-20T18:18:22.057" v="5" actId="14100"/>
          <ac:spMkLst>
            <pc:docMk/>
            <pc:sldMk cId="639794230" sldId="275"/>
            <ac:spMk id="35" creationId="{080F0C9A-4FA8-5D40-054C-36507145E24A}"/>
          </ac:spMkLst>
        </pc:spChg>
        <pc:spChg chg="mod">
          <ac:chgData name="Alyssa Owens" userId="2f874481-789a-4d4c-9eb3-ead01fbab648" providerId="ADAL" clId="{0A1AB686-9EB4-D149-9B72-291777273052}" dt="2023-03-20T18:18:35.440" v="7" actId="1076"/>
          <ac:spMkLst>
            <pc:docMk/>
            <pc:sldMk cId="639794230" sldId="275"/>
            <ac:spMk id="36" creationId="{4F4CE733-40D1-EF42-505D-1FB4E832BE9F}"/>
          </ac:spMkLst>
        </pc:spChg>
        <pc:grpChg chg="mod">
          <ac:chgData name="Alyssa Owens" userId="2f874481-789a-4d4c-9eb3-ead01fbab648" providerId="ADAL" clId="{0A1AB686-9EB4-D149-9B72-291777273052}" dt="2023-03-20T18:18:28.447" v="6" actId="14100"/>
          <ac:grpSpMkLst>
            <pc:docMk/>
            <pc:sldMk cId="639794230" sldId="275"/>
            <ac:grpSpMk id="58" creationId="{9500B554-32C9-2184-CA5C-8D3E0A8D49A5}"/>
          </ac:grpSpMkLst>
        </pc:grpChg>
      </pc:sldChg>
      <pc:sldChg chg="addSp delSp modSp mod">
        <pc:chgData name="Alyssa Owens" userId="2f874481-789a-4d4c-9eb3-ead01fbab648" providerId="ADAL" clId="{0A1AB686-9EB4-D149-9B72-291777273052}" dt="2023-03-20T18:20:46.038" v="22" actId="1076"/>
        <pc:sldMkLst>
          <pc:docMk/>
          <pc:sldMk cId="849722954" sldId="280"/>
        </pc:sldMkLst>
        <pc:spChg chg="mod">
          <ac:chgData name="Alyssa Owens" userId="2f874481-789a-4d4c-9eb3-ead01fbab648" providerId="ADAL" clId="{0A1AB686-9EB4-D149-9B72-291777273052}" dt="2023-03-20T18:19:36.659" v="16" actId="122"/>
          <ac:spMkLst>
            <pc:docMk/>
            <pc:sldMk cId="849722954" sldId="280"/>
            <ac:spMk id="2" creationId="{48AC0165-4144-A701-A2E0-B98DCFC00A1D}"/>
          </ac:spMkLst>
        </pc:spChg>
        <pc:spChg chg="mod">
          <ac:chgData name="Alyssa Owens" userId="2f874481-789a-4d4c-9eb3-ead01fbab648" providerId="ADAL" clId="{0A1AB686-9EB4-D149-9B72-291777273052}" dt="2023-03-20T18:20:46.038" v="22" actId="1076"/>
          <ac:spMkLst>
            <pc:docMk/>
            <pc:sldMk cId="849722954" sldId="280"/>
            <ac:spMk id="3" creationId="{B9F1CE99-6BF1-BF28-598C-0CA1159ABBCD}"/>
          </ac:spMkLst>
        </pc:spChg>
        <pc:spChg chg="del mod topLvl">
          <ac:chgData name="Alyssa Owens" userId="2f874481-789a-4d4c-9eb3-ead01fbab648" providerId="ADAL" clId="{0A1AB686-9EB4-D149-9B72-291777273052}" dt="2023-03-20T18:19:16.064" v="9" actId="478"/>
          <ac:spMkLst>
            <pc:docMk/>
            <pc:sldMk cId="849722954" sldId="280"/>
            <ac:spMk id="7" creationId="{A98177AC-795F-77A9-1806-4EA3E29410B4}"/>
          </ac:spMkLst>
        </pc:spChg>
        <pc:spChg chg="mod">
          <ac:chgData name="Alyssa Owens" userId="2f874481-789a-4d4c-9eb3-ead01fbab648" providerId="ADAL" clId="{0A1AB686-9EB4-D149-9B72-291777273052}" dt="2023-03-20T18:19:12.743" v="8"/>
          <ac:spMkLst>
            <pc:docMk/>
            <pc:sldMk cId="849722954" sldId="280"/>
            <ac:spMk id="8" creationId="{CBA75D99-E694-E76E-C12A-B689A1F444B2}"/>
          </ac:spMkLst>
        </pc:spChg>
        <pc:spChg chg="mod">
          <ac:chgData name="Alyssa Owens" userId="2f874481-789a-4d4c-9eb3-ead01fbab648" providerId="ADAL" clId="{0A1AB686-9EB4-D149-9B72-291777273052}" dt="2023-03-20T18:19:12.743" v="8"/>
          <ac:spMkLst>
            <pc:docMk/>
            <pc:sldMk cId="849722954" sldId="280"/>
            <ac:spMk id="9" creationId="{8B17C5A9-D783-9CEC-2E36-01042965D32C}"/>
          </ac:spMkLst>
        </pc:spChg>
        <pc:grpChg chg="add del mod">
          <ac:chgData name="Alyssa Owens" userId="2f874481-789a-4d4c-9eb3-ead01fbab648" providerId="ADAL" clId="{0A1AB686-9EB4-D149-9B72-291777273052}" dt="2023-03-20T18:19:16.064" v="9" actId="478"/>
          <ac:grpSpMkLst>
            <pc:docMk/>
            <pc:sldMk cId="849722954" sldId="280"/>
            <ac:grpSpMk id="5" creationId="{99705665-89B5-A746-E5C4-4460F45497A1}"/>
          </ac:grpSpMkLst>
        </pc:grpChg>
        <pc:grpChg chg="mod topLvl">
          <ac:chgData name="Alyssa Owens" userId="2f874481-789a-4d4c-9eb3-ead01fbab648" providerId="ADAL" clId="{0A1AB686-9EB4-D149-9B72-291777273052}" dt="2023-03-20T18:20:42.570" v="21" actId="1076"/>
          <ac:grpSpMkLst>
            <pc:docMk/>
            <pc:sldMk cId="849722954" sldId="280"/>
            <ac:grpSpMk id="6" creationId="{85346ED8-78E4-0C12-41A4-B1D52A8FEBFA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5F839-4AEB-4152-9A92-26F7CD2AA57C}" type="datetimeFigureOut">
              <a:rPr lang="en-US" smtClean="0"/>
              <a:t>3/20/23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5E567-6481-4385-8786-9B77B5C08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7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60F0-3B82-42BA-B589-CF135C0ED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634" y="1156855"/>
            <a:ext cx="4324348" cy="1870363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F0DF4D-9F40-4EAF-BF6B-8B6EE903E7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635" y="3130983"/>
            <a:ext cx="3479220" cy="679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03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2728-7624-466E-ACED-98E59EEFF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080654"/>
            <a:ext cx="7886700" cy="5406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B5AA76-7C9A-462D-8CA3-178CA16824F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779588"/>
            <a:ext cx="7886700" cy="2473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92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299888B8-FB10-406E-B7E1-7CB8E7F880B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8650" y="1163782"/>
            <a:ext cx="7886700" cy="30891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23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82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E45F9F-C308-4CCA-8E9C-E7AABC7EA50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8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2" r:id="rId3"/>
    <p:sldLayoutId id="2147483651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Gotham Medium" panose="02000604030000020004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9076B-3ADE-473F-9C14-CE8844864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35" y="1403075"/>
            <a:ext cx="8497614" cy="1870363"/>
          </a:xfrm>
        </p:spPr>
        <p:txBody>
          <a:bodyPr/>
          <a:lstStyle/>
          <a:p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Moving Beyond Bricks and plaques:</a:t>
            </a:r>
            <a:b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New Perspectives on Building Inclusive Naming &amp; Recognition Practices </a:t>
            </a:r>
            <a:br>
              <a:rPr lang="en-US" sz="3200" dirty="0">
                <a:solidFill>
                  <a:schemeClr val="tx1"/>
                </a:solidFill>
                <a:cs typeface="Calibri"/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FC6D4-DD31-4660-BB4D-3991DCD7DC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April 18, 2023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7B6AC2D-2F17-31A5-A156-A0A596FA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341" y="3885878"/>
            <a:ext cx="476109" cy="47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40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27E54444-268D-B516-FD0F-338AA63E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341" y="3885878"/>
            <a:ext cx="476109" cy="47415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9500B554-32C9-2184-CA5C-8D3E0A8D49A5}"/>
              </a:ext>
            </a:extLst>
          </p:cNvPr>
          <p:cNvGrpSpPr/>
          <p:nvPr/>
        </p:nvGrpSpPr>
        <p:grpSpPr>
          <a:xfrm>
            <a:off x="1280390" y="1603498"/>
            <a:ext cx="6935087" cy="4001808"/>
            <a:chOff x="1412574" y="1339058"/>
            <a:chExt cx="6268530" cy="400180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FDFD251-F129-E1F7-0115-BA2F3F24D7FF}"/>
                </a:ext>
              </a:extLst>
            </p:cNvPr>
            <p:cNvGrpSpPr/>
            <p:nvPr/>
          </p:nvGrpSpPr>
          <p:grpSpPr>
            <a:xfrm>
              <a:off x="1412574" y="1339058"/>
              <a:ext cx="6268530" cy="2671929"/>
              <a:chOff x="1195853" y="1098095"/>
              <a:chExt cx="4043234" cy="2195670"/>
            </a:xfrm>
          </p:grpSpPr>
          <p:sp>
            <p:nvSpPr>
              <p:cNvPr id="34" name="Freeform: Shape 78">
                <a:extLst>
                  <a:ext uri="{FF2B5EF4-FFF2-40B4-BE49-F238E27FC236}">
                    <a16:creationId xmlns:a16="http://schemas.microsoft.com/office/drawing/2014/main" id="{0A594E4D-0233-5063-10E3-6667E1232CB9}"/>
                  </a:ext>
                </a:extLst>
              </p:cNvPr>
              <p:cNvSpPr/>
              <p:nvPr/>
            </p:nvSpPr>
            <p:spPr>
              <a:xfrm>
                <a:off x="1257714" y="1098095"/>
                <a:ext cx="3981373" cy="2195670"/>
              </a:xfrm>
              <a:custGeom>
                <a:avLst/>
                <a:gdLst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954734 w 1565920"/>
                  <a:gd name="connsiteY4" fmla="*/ 440922 h 2064111"/>
                  <a:gd name="connsiteX5" fmla="*/ 1338276 w 1565920"/>
                  <a:gd name="connsiteY5" fmla="*/ 661482 h 2064111"/>
                  <a:gd name="connsiteX6" fmla="*/ 1565920 w 1565920"/>
                  <a:gd name="connsiteY6" fmla="*/ 530572 h 2064111"/>
                  <a:gd name="connsiteX7" fmla="*/ 1565920 w 1565920"/>
                  <a:gd name="connsiteY7" fmla="*/ 2064111 h 2064111"/>
                  <a:gd name="connsiteX8" fmla="*/ 0 w 1565920"/>
                  <a:gd name="connsiteY8" fmla="*/ 2064111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1338276 w 1565920"/>
                  <a:gd name="connsiteY4" fmla="*/ 661482 h 2064111"/>
                  <a:gd name="connsiteX5" fmla="*/ 1565920 w 1565920"/>
                  <a:gd name="connsiteY5" fmla="*/ 530572 h 2064111"/>
                  <a:gd name="connsiteX6" fmla="*/ 1565920 w 1565920"/>
                  <a:gd name="connsiteY6" fmla="*/ 2064111 h 2064111"/>
                  <a:gd name="connsiteX7" fmla="*/ 0 w 1565920"/>
                  <a:gd name="connsiteY7" fmla="*/ 2064111 h 2064111"/>
                  <a:gd name="connsiteX8" fmla="*/ 0 w 1565920"/>
                  <a:gd name="connsiteY8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338276 w 1565920"/>
                  <a:gd name="connsiteY3" fmla="*/ 661482 h 2064111"/>
                  <a:gd name="connsiteX4" fmla="*/ 1565920 w 1565920"/>
                  <a:gd name="connsiteY4" fmla="*/ 530572 h 2064111"/>
                  <a:gd name="connsiteX5" fmla="*/ 1565920 w 1565920"/>
                  <a:gd name="connsiteY5" fmla="*/ 2064111 h 2064111"/>
                  <a:gd name="connsiteX6" fmla="*/ 0 w 1565920"/>
                  <a:gd name="connsiteY6" fmla="*/ 2064111 h 2064111"/>
                  <a:gd name="connsiteX7" fmla="*/ 0 w 1565920"/>
                  <a:gd name="connsiteY7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5920 w 1565920"/>
                  <a:gd name="connsiteY2" fmla="*/ 530572 h 2064111"/>
                  <a:gd name="connsiteX3" fmla="*/ 1565920 w 1565920"/>
                  <a:gd name="connsiteY3" fmla="*/ 2064111 h 2064111"/>
                  <a:gd name="connsiteX4" fmla="*/ 0 w 1565920"/>
                  <a:gd name="connsiteY4" fmla="*/ 2064111 h 2064111"/>
                  <a:gd name="connsiteX5" fmla="*/ 0 w 1565920"/>
                  <a:gd name="connsiteY5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160805 w 1565920"/>
                  <a:gd name="connsiteY2" fmla="*/ 176913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0855 w 1565920"/>
                  <a:gd name="connsiteY2" fmla="*/ 530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7680 w 1565920"/>
                  <a:gd name="connsiteY2" fmla="*/ 149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863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22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6886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1648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4670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93 h 2064204"/>
                  <a:gd name="connsiteX1" fmla="*/ 954733 w 1565920"/>
                  <a:gd name="connsiteY1" fmla="*/ 93 h 2064204"/>
                  <a:gd name="connsiteX2" fmla="*/ 1564030 w 1565920"/>
                  <a:gd name="connsiteY2" fmla="*/ 0 h 2064204"/>
                  <a:gd name="connsiteX3" fmla="*/ 1565920 w 1565920"/>
                  <a:gd name="connsiteY3" fmla="*/ 530665 h 2064204"/>
                  <a:gd name="connsiteX4" fmla="*/ 1565920 w 1565920"/>
                  <a:gd name="connsiteY4" fmla="*/ 2064204 h 2064204"/>
                  <a:gd name="connsiteX5" fmla="*/ 0 w 1565920"/>
                  <a:gd name="connsiteY5" fmla="*/ 2064204 h 2064204"/>
                  <a:gd name="connsiteX6" fmla="*/ 0 w 1565920"/>
                  <a:gd name="connsiteY6" fmla="*/ 93 h 206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5920" h="2064204">
                    <a:moveTo>
                      <a:pt x="0" y="93"/>
                    </a:moveTo>
                    <a:lnTo>
                      <a:pt x="954733" y="93"/>
                    </a:lnTo>
                    <a:lnTo>
                      <a:pt x="1564030" y="0"/>
                    </a:lnTo>
                    <a:cubicBezTo>
                      <a:pt x="1565718" y="159161"/>
                      <a:pt x="1564232" y="371504"/>
                      <a:pt x="1565920" y="530665"/>
                    </a:cubicBezTo>
                    <a:lnTo>
                      <a:pt x="1565920" y="2064204"/>
                    </a:lnTo>
                    <a:lnTo>
                      <a:pt x="0" y="2064204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80F0C9A-4FA8-5D40-054C-36507145E24A}"/>
                  </a:ext>
                </a:extLst>
              </p:cNvPr>
              <p:cNvSpPr/>
              <p:nvPr/>
            </p:nvSpPr>
            <p:spPr>
              <a:xfrm>
                <a:off x="1195853" y="1098187"/>
                <a:ext cx="37239" cy="219557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4CE733-40D1-EF42-505D-1FB4E832BE9F}"/>
                </a:ext>
              </a:extLst>
            </p:cNvPr>
            <p:cNvSpPr txBox="1"/>
            <p:nvPr/>
          </p:nvSpPr>
          <p:spPr>
            <a:xfrm>
              <a:off x="1632955" y="1493659"/>
              <a:ext cx="5923675" cy="38472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Named spaces can communicate a sense of ownership</a:t>
              </a:r>
            </a:p>
            <a:p>
              <a:pPr marL="285750" marR="0" lvl="0" indent="-28575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dirty="0">
                  <a:solidFill>
                    <a:schemeClr val="tx2"/>
                  </a:solidFill>
                  <a:cs typeface="Calibri" panose="020F0502020204030204" pitchFamily="34" charset="0"/>
                </a:rPr>
                <a:t>That p</a:t>
              </a:r>
              <a:r>
                <a:rPr kumimoji="0" lang="en-US" sz="16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resentation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of power can be exclusionary</a:t>
              </a:r>
            </a:p>
            <a:p>
              <a:pPr marL="285750" indent="-285750" defTabSz="91440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Names do not always reflect passion and commitment</a:t>
              </a:r>
            </a:p>
            <a:p>
              <a:pPr marL="285750" indent="-285750" defTabSz="91440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There might be a lack of community input informing naming policies</a:t>
              </a:r>
            </a:p>
            <a:p>
              <a:pPr marL="285750" indent="-285750" defTabSz="91440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Permanently named spaces limit future opportunities for fundraising</a:t>
              </a:r>
            </a:p>
            <a:p>
              <a:pPr marL="285750" indent="-285750" defTabSz="91440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Permanently named spaces don’t reflect changing community needs</a:t>
              </a:r>
            </a:p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7D1D7AE-6055-C7C2-F948-5EF497336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0" y="837977"/>
            <a:ext cx="12192000" cy="79992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WHY RECONSIDER 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TRADITIONAL NAMING AND RECOGNITION PRACTICES?</a:t>
            </a:r>
          </a:p>
        </p:txBody>
      </p:sp>
    </p:spTree>
    <p:extLst>
      <p:ext uri="{BB962C8B-B14F-4D97-AF65-F5344CB8AC3E}">
        <p14:creationId xmlns:p14="http://schemas.microsoft.com/office/powerpoint/2010/main" val="3633493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27E54444-268D-B516-FD0F-338AA63E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341" y="3885878"/>
            <a:ext cx="476109" cy="47415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9500B554-32C9-2184-CA5C-8D3E0A8D49A5}"/>
              </a:ext>
            </a:extLst>
          </p:cNvPr>
          <p:cNvGrpSpPr/>
          <p:nvPr/>
        </p:nvGrpSpPr>
        <p:grpSpPr>
          <a:xfrm>
            <a:off x="205686" y="1203663"/>
            <a:ext cx="8318112" cy="3061304"/>
            <a:chOff x="1426640" y="812521"/>
            <a:chExt cx="6846168" cy="319846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FDFD251-F129-E1F7-0115-BA2F3F24D7FF}"/>
                </a:ext>
              </a:extLst>
            </p:cNvPr>
            <p:cNvGrpSpPr/>
            <p:nvPr/>
          </p:nvGrpSpPr>
          <p:grpSpPr>
            <a:xfrm>
              <a:off x="1426640" y="848330"/>
              <a:ext cx="6846168" cy="3162657"/>
              <a:chOff x="1204926" y="694837"/>
              <a:chExt cx="4415814" cy="2598928"/>
            </a:xfrm>
          </p:grpSpPr>
          <p:sp>
            <p:nvSpPr>
              <p:cNvPr id="34" name="Freeform: Shape 78">
                <a:extLst>
                  <a:ext uri="{FF2B5EF4-FFF2-40B4-BE49-F238E27FC236}">
                    <a16:creationId xmlns:a16="http://schemas.microsoft.com/office/drawing/2014/main" id="{0A594E4D-0233-5063-10E3-6667E1232CB9}"/>
                  </a:ext>
                </a:extLst>
              </p:cNvPr>
              <p:cNvSpPr/>
              <p:nvPr/>
            </p:nvSpPr>
            <p:spPr>
              <a:xfrm>
                <a:off x="1257714" y="694837"/>
                <a:ext cx="4363026" cy="2598928"/>
              </a:xfrm>
              <a:custGeom>
                <a:avLst/>
                <a:gdLst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954734 w 1565920"/>
                  <a:gd name="connsiteY4" fmla="*/ 440922 h 2064111"/>
                  <a:gd name="connsiteX5" fmla="*/ 1338276 w 1565920"/>
                  <a:gd name="connsiteY5" fmla="*/ 661482 h 2064111"/>
                  <a:gd name="connsiteX6" fmla="*/ 1565920 w 1565920"/>
                  <a:gd name="connsiteY6" fmla="*/ 530572 h 2064111"/>
                  <a:gd name="connsiteX7" fmla="*/ 1565920 w 1565920"/>
                  <a:gd name="connsiteY7" fmla="*/ 2064111 h 2064111"/>
                  <a:gd name="connsiteX8" fmla="*/ 0 w 1565920"/>
                  <a:gd name="connsiteY8" fmla="*/ 2064111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1338276 w 1565920"/>
                  <a:gd name="connsiteY4" fmla="*/ 661482 h 2064111"/>
                  <a:gd name="connsiteX5" fmla="*/ 1565920 w 1565920"/>
                  <a:gd name="connsiteY5" fmla="*/ 530572 h 2064111"/>
                  <a:gd name="connsiteX6" fmla="*/ 1565920 w 1565920"/>
                  <a:gd name="connsiteY6" fmla="*/ 2064111 h 2064111"/>
                  <a:gd name="connsiteX7" fmla="*/ 0 w 1565920"/>
                  <a:gd name="connsiteY7" fmla="*/ 2064111 h 2064111"/>
                  <a:gd name="connsiteX8" fmla="*/ 0 w 1565920"/>
                  <a:gd name="connsiteY8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338276 w 1565920"/>
                  <a:gd name="connsiteY3" fmla="*/ 661482 h 2064111"/>
                  <a:gd name="connsiteX4" fmla="*/ 1565920 w 1565920"/>
                  <a:gd name="connsiteY4" fmla="*/ 530572 h 2064111"/>
                  <a:gd name="connsiteX5" fmla="*/ 1565920 w 1565920"/>
                  <a:gd name="connsiteY5" fmla="*/ 2064111 h 2064111"/>
                  <a:gd name="connsiteX6" fmla="*/ 0 w 1565920"/>
                  <a:gd name="connsiteY6" fmla="*/ 2064111 h 2064111"/>
                  <a:gd name="connsiteX7" fmla="*/ 0 w 1565920"/>
                  <a:gd name="connsiteY7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5920 w 1565920"/>
                  <a:gd name="connsiteY2" fmla="*/ 530572 h 2064111"/>
                  <a:gd name="connsiteX3" fmla="*/ 1565920 w 1565920"/>
                  <a:gd name="connsiteY3" fmla="*/ 2064111 h 2064111"/>
                  <a:gd name="connsiteX4" fmla="*/ 0 w 1565920"/>
                  <a:gd name="connsiteY4" fmla="*/ 2064111 h 2064111"/>
                  <a:gd name="connsiteX5" fmla="*/ 0 w 1565920"/>
                  <a:gd name="connsiteY5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160805 w 1565920"/>
                  <a:gd name="connsiteY2" fmla="*/ 176913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0855 w 1565920"/>
                  <a:gd name="connsiteY2" fmla="*/ 530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7680 w 1565920"/>
                  <a:gd name="connsiteY2" fmla="*/ 149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863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22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6886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1648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4670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93 h 2064204"/>
                  <a:gd name="connsiteX1" fmla="*/ 954733 w 1565920"/>
                  <a:gd name="connsiteY1" fmla="*/ 93 h 2064204"/>
                  <a:gd name="connsiteX2" fmla="*/ 1564030 w 1565920"/>
                  <a:gd name="connsiteY2" fmla="*/ 0 h 2064204"/>
                  <a:gd name="connsiteX3" fmla="*/ 1565920 w 1565920"/>
                  <a:gd name="connsiteY3" fmla="*/ 530665 h 2064204"/>
                  <a:gd name="connsiteX4" fmla="*/ 1565920 w 1565920"/>
                  <a:gd name="connsiteY4" fmla="*/ 2064204 h 2064204"/>
                  <a:gd name="connsiteX5" fmla="*/ 0 w 1565920"/>
                  <a:gd name="connsiteY5" fmla="*/ 2064204 h 2064204"/>
                  <a:gd name="connsiteX6" fmla="*/ 0 w 1565920"/>
                  <a:gd name="connsiteY6" fmla="*/ 93 h 206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5920" h="2064204">
                    <a:moveTo>
                      <a:pt x="0" y="93"/>
                    </a:moveTo>
                    <a:lnTo>
                      <a:pt x="954733" y="93"/>
                    </a:lnTo>
                    <a:lnTo>
                      <a:pt x="1564030" y="0"/>
                    </a:lnTo>
                    <a:cubicBezTo>
                      <a:pt x="1565718" y="159161"/>
                      <a:pt x="1564232" y="371504"/>
                      <a:pt x="1565920" y="530665"/>
                    </a:cubicBezTo>
                    <a:lnTo>
                      <a:pt x="1565920" y="2064204"/>
                    </a:lnTo>
                    <a:lnTo>
                      <a:pt x="0" y="2064204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80F0C9A-4FA8-5D40-054C-36507145E24A}"/>
                  </a:ext>
                </a:extLst>
              </p:cNvPr>
              <p:cNvSpPr/>
              <p:nvPr/>
            </p:nvSpPr>
            <p:spPr>
              <a:xfrm>
                <a:off x="1204926" y="694837"/>
                <a:ext cx="28166" cy="259892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4CE733-40D1-EF42-505D-1FB4E832BE9F}"/>
                </a:ext>
              </a:extLst>
            </p:cNvPr>
            <p:cNvSpPr txBox="1"/>
            <p:nvPr/>
          </p:nvSpPr>
          <p:spPr>
            <a:xfrm>
              <a:off x="1524253" y="812521"/>
              <a:ext cx="6612885" cy="3022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What do we want naming and donor recognition to communicate to the community?</a:t>
              </a:r>
            </a:p>
            <a:p>
              <a:pPr marL="342900" marR="0" indent="-3429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How do you define and therefore celebrate generosity? </a:t>
              </a:r>
            </a:p>
            <a:p>
              <a:pPr marL="342900" marR="0" indent="-3429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Who will be recognized? </a:t>
              </a:r>
            </a:p>
            <a:p>
              <a:pPr marL="342900" marR="0" indent="-3429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What message is delivered when an institution renames an important feature after a donor?  </a:t>
              </a:r>
            </a:p>
            <a:p>
              <a:pPr marL="342900" marR="0" indent="-3429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What types of recognition will be most meaningful and motivating to donors, volunteers, staff? </a:t>
              </a:r>
            </a:p>
            <a:p>
              <a:pPr marL="342900" marR="0" indent="-3429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How do you personally experience named spaces or donor recognition?</a:t>
              </a:r>
              <a:endPara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7D1D7AE-6055-C7C2-F948-5EF497336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0" y="837977"/>
            <a:ext cx="12192000" cy="399959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n-lt"/>
              </a:rPr>
              <a:t>HOW CAN WE DO BETTER? 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GET CURIOUS </a:t>
            </a:r>
          </a:p>
        </p:txBody>
      </p:sp>
    </p:spTree>
    <p:extLst>
      <p:ext uri="{BB962C8B-B14F-4D97-AF65-F5344CB8AC3E}">
        <p14:creationId xmlns:p14="http://schemas.microsoft.com/office/powerpoint/2010/main" val="639794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27E54444-268D-B516-FD0F-338AA63E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341" y="3885878"/>
            <a:ext cx="476109" cy="4741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D92F92C-C1A6-6B53-035B-3200EB60201E}"/>
              </a:ext>
            </a:extLst>
          </p:cNvPr>
          <p:cNvGrpSpPr/>
          <p:nvPr/>
        </p:nvGrpSpPr>
        <p:grpSpPr>
          <a:xfrm>
            <a:off x="1266840" y="1835020"/>
            <a:ext cx="6561815" cy="2205128"/>
            <a:chOff x="928785" y="2010893"/>
            <a:chExt cx="10441528" cy="3508923"/>
          </a:xfrm>
          <a:solidFill>
            <a:schemeClr val="tx2"/>
          </a:solidFill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9E0AF1F-7B5C-FB3E-AE80-088C47E819DA}"/>
                </a:ext>
              </a:extLst>
            </p:cNvPr>
            <p:cNvGrpSpPr/>
            <p:nvPr/>
          </p:nvGrpSpPr>
          <p:grpSpPr>
            <a:xfrm>
              <a:off x="8167905" y="2033751"/>
              <a:ext cx="3202408" cy="3483812"/>
              <a:chOff x="2585849" y="1098094"/>
              <a:chExt cx="1916351" cy="2195675"/>
            </a:xfrm>
            <a:grpFill/>
          </p:grpSpPr>
          <p:sp>
            <p:nvSpPr>
              <p:cNvPr id="52" name="Freeform: Shape 74">
                <a:extLst>
                  <a:ext uri="{FF2B5EF4-FFF2-40B4-BE49-F238E27FC236}">
                    <a16:creationId xmlns:a16="http://schemas.microsoft.com/office/drawing/2014/main" id="{F6E8D12D-D37E-90A8-D76C-A802372418C7}"/>
                  </a:ext>
                </a:extLst>
              </p:cNvPr>
              <p:cNvSpPr/>
              <p:nvPr/>
            </p:nvSpPr>
            <p:spPr>
              <a:xfrm>
                <a:off x="2654346" y="1098096"/>
                <a:ext cx="1847854" cy="2195673"/>
              </a:xfrm>
              <a:custGeom>
                <a:avLst/>
                <a:gdLst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954734 w 1565920"/>
                  <a:gd name="connsiteY4" fmla="*/ 440922 h 2064111"/>
                  <a:gd name="connsiteX5" fmla="*/ 1338276 w 1565920"/>
                  <a:gd name="connsiteY5" fmla="*/ 661482 h 2064111"/>
                  <a:gd name="connsiteX6" fmla="*/ 1565920 w 1565920"/>
                  <a:gd name="connsiteY6" fmla="*/ 530572 h 2064111"/>
                  <a:gd name="connsiteX7" fmla="*/ 1565920 w 1565920"/>
                  <a:gd name="connsiteY7" fmla="*/ 2064111 h 2064111"/>
                  <a:gd name="connsiteX8" fmla="*/ 0 w 1565920"/>
                  <a:gd name="connsiteY8" fmla="*/ 2064111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1338276 w 1565920"/>
                  <a:gd name="connsiteY4" fmla="*/ 661482 h 2064111"/>
                  <a:gd name="connsiteX5" fmla="*/ 1565920 w 1565920"/>
                  <a:gd name="connsiteY5" fmla="*/ 530572 h 2064111"/>
                  <a:gd name="connsiteX6" fmla="*/ 1565920 w 1565920"/>
                  <a:gd name="connsiteY6" fmla="*/ 2064111 h 2064111"/>
                  <a:gd name="connsiteX7" fmla="*/ 0 w 1565920"/>
                  <a:gd name="connsiteY7" fmla="*/ 2064111 h 2064111"/>
                  <a:gd name="connsiteX8" fmla="*/ 0 w 1565920"/>
                  <a:gd name="connsiteY8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338276 w 1565920"/>
                  <a:gd name="connsiteY3" fmla="*/ 661482 h 2064111"/>
                  <a:gd name="connsiteX4" fmla="*/ 1565920 w 1565920"/>
                  <a:gd name="connsiteY4" fmla="*/ 530572 h 2064111"/>
                  <a:gd name="connsiteX5" fmla="*/ 1565920 w 1565920"/>
                  <a:gd name="connsiteY5" fmla="*/ 2064111 h 2064111"/>
                  <a:gd name="connsiteX6" fmla="*/ 0 w 1565920"/>
                  <a:gd name="connsiteY6" fmla="*/ 2064111 h 2064111"/>
                  <a:gd name="connsiteX7" fmla="*/ 0 w 1565920"/>
                  <a:gd name="connsiteY7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5920 w 1565920"/>
                  <a:gd name="connsiteY2" fmla="*/ 530572 h 2064111"/>
                  <a:gd name="connsiteX3" fmla="*/ 1565920 w 1565920"/>
                  <a:gd name="connsiteY3" fmla="*/ 2064111 h 2064111"/>
                  <a:gd name="connsiteX4" fmla="*/ 0 w 1565920"/>
                  <a:gd name="connsiteY4" fmla="*/ 2064111 h 2064111"/>
                  <a:gd name="connsiteX5" fmla="*/ 0 w 1565920"/>
                  <a:gd name="connsiteY5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160805 w 1565920"/>
                  <a:gd name="connsiteY2" fmla="*/ 176913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0855 w 1565920"/>
                  <a:gd name="connsiteY2" fmla="*/ 530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7680 w 1565920"/>
                  <a:gd name="connsiteY2" fmla="*/ 149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863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22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6886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1648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4670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93 h 2064204"/>
                  <a:gd name="connsiteX1" fmla="*/ 954733 w 1565920"/>
                  <a:gd name="connsiteY1" fmla="*/ 93 h 2064204"/>
                  <a:gd name="connsiteX2" fmla="*/ 1564030 w 1565920"/>
                  <a:gd name="connsiteY2" fmla="*/ 0 h 2064204"/>
                  <a:gd name="connsiteX3" fmla="*/ 1565920 w 1565920"/>
                  <a:gd name="connsiteY3" fmla="*/ 530665 h 2064204"/>
                  <a:gd name="connsiteX4" fmla="*/ 1565920 w 1565920"/>
                  <a:gd name="connsiteY4" fmla="*/ 2064204 h 2064204"/>
                  <a:gd name="connsiteX5" fmla="*/ 0 w 1565920"/>
                  <a:gd name="connsiteY5" fmla="*/ 2064204 h 2064204"/>
                  <a:gd name="connsiteX6" fmla="*/ 0 w 1565920"/>
                  <a:gd name="connsiteY6" fmla="*/ 93 h 206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5920" h="2064204">
                    <a:moveTo>
                      <a:pt x="0" y="93"/>
                    </a:moveTo>
                    <a:lnTo>
                      <a:pt x="954733" y="93"/>
                    </a:lnTo>
                    <a:lnTo>
                      <a:pt x="1564030" y="0"/>
                    </a:lnTo>
                    <a:cubicBezTo>
                      <a:pt x="1565718" y="159161"/>
                      <a:pt x="1564232" y="371504"/>
                      <a:pt x="1565920" y="530665"/>
                    </a:cubicBezTo>
                    <a:lnTo>
                      <a:pt x="1565920" y="2064204"/>
                    </a:lnTo>
                    <a:lnTo>
                      <a:pt x="0" y="2064204"/>
                    </a:lnTo>
                    <a:lnTo>
                      <a:pt x="0" y="9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2B14EE3-FB0F-4CB5-BFF8-0B295F8F800F}"/>
                  </a:ext>
                </a:extLst>
              </p:cNvPr>
              <p:cNvSpPr/>
              <p:nvPr/>
            </p:nvSpPr>
            <p:spPr>
              <a:xfrm>
                <a:off x="2585849" y="1098094"/>
                <a:ext cx="37239" cy="2195674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7E990E-B886-74B4-7ED1-31BF7400CE74}"/>
                </a:ext>
              </a:extLst>
            </p:cNvPr>
            <p:cNvSpPr txBox="1"/>
            <p:nvPr/>
          </p:nvSpPr>
          <p:spPr>
            <a:xfrm>
              <a:off x="8336209" y="2225265"/>
              <a:ext cx="2927626" cy="323235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CREATE AN APPROACH THAT REFLECTS YOUR INTERESTS, GOALS, AND ASPIRATIONS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400" b="1" dirty="0">
                <a:solidFill>
                  <a:schemeClr val="bg1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>
                  <a:solidFill>
                    <a:schemeClr val="bg1"/>
                  </a:solidFill>
                </a:rPr>
                <a:t>…and then communicate it!</a:t>
              </a:r>
              <a:endParaRPr lang="en-US" sz="1400" dirty="0">
                <a:solidFill>
                  <a:schemeClr val="bg1"/>
                </a:solidFill>
              </a:endParaRPr>
            </a:p>
            <a:p>
              <a:endParaRPr lang="en-US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4D08D46-4AB1-F07A-A45D-F9649C0CB2B1}"/>
                </a:ext>
              </a:extLst>
            </p:cNvPr>
            <p:cNvGrpSpPr/>
            <p:nvPr/>
          </p:nvGrpSpPr>
          <p:grpSpPr>
            <a:xfrm>
              <a:off x="928785" y="2010893"/>
              <a:ext cx="3191326" cy="3483808"/>
              <a:chOff x="1195853" y="1098095"/>
              <a:chExt cx="1909715" cy="2195670"/>
            </a:xfrm>
            <a:grpFill/>
          </p:grpSpPr>
          <p:sp>
            <p:nvSpPr>
              <p:cNvPr id="48" name="Freeform: Shape 78">
                <a:extLst>
                  <a:ext uri="{FF2B5EF4-FFF2-40B4-BE49-F238E27FC236}">
                    <a16:creationId xmlns:a16="http://schemas.microsoft.com/office/drawing/2014/main" id="{4CE4CC24-8347-CFEB-D15C-D31E2EF1A053}"/>
                  </a:ext>
                </a:extLst>
              </p:cNvPr>
              <p:cNvSpPr/>
              <p:nvPr/>
            </p:nvSpPr>
            <p:spPr>
              <a:xfrm>
                <a:off x="1257715" y="1098095"/>
                <a:ext cx="1847853" cy="2195670"/>
              </a:xfrm>
              <a:custGeom>
                <a:avLst/>
                <a:gdLst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954734 w 1565920"/>
                  <a:gd name="connsiteY4" fmla="*/ 440922 h 2064111"/>
                  <a:gd name="connsiteX5" fmla="*/ 1338276 w 1565920"/>
                  <a:gd name="connsiteY5" fmla="*/ 661482 h 2064111"/>
                  <a:gd name="connsiteX6" fmla="*/ 1565920 w 1565920"/>
                  <a:gd name="connsiteY6" fmla="*/ 530572 h 2064111"/>
                  <a:gd name="connsiteX7" fmla="*/ 1565920 w 1565920"/>
                  <a:gd name="connsiteY7" fmla="*/ 2064111 h 2064111"/>
                  <a:gd name="connsiteX8" fmla="*/ 0 w 1565920"/>
                  <a:gd name="connsiteY8" fmla="*/ 2064111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1338276 w 1565920"/>
                  <a:gd name="connsiteY4" fmla="*/ 661482 h 2064111"/>
                  <a:gd name="connsiteX5" fmla="*/ 1565920 w 1565920"/>
                  <a:gd name="connsiteY5" fmla="*/ 530572 h 2064111"/>
                  <a:gd name="connsiteX6" fmla="*/ 1565920 w 1565920"/>
                  <a:gd name="connsiteY6" fmla="*/ 2064111 h 2064111"/>
                  <a:gd name="connsiteX7" fmla="*/ 0 w 1565920"/>
                  <a:gd name="connsiteY7" fmla="*/ 2064111 h 2064111"/>
                  <a:gd name="connsiteX8" fmla="*/ 0 w 1565920"/>
                  <a:gd name="connsiteY8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338276 w 1565920"/>
                  <a:gd name="connsiteY3" fmla="*/ 661482 h 2064111"/>
                  <a:gd name="connsiteX4" fmla="*/ 1565920 w 1565920"/>
                  <a:gd name="connsiteY4" fmla="*/ 530572 h 2064111"/>
                  <a:gd name="connsiteX5" fmla="*/ 1565920 w 1565920"/>
                  <a:gd name="connsiteY5" fmla="*/ 2064111 h 2064111"/>
                  <a:gd name="connsiteX6" fmla="*/ 0 w 1565920"/>
                  <a:gd name="connsiteY6" fmla="*/ 2064111 h 2064111"/>
                  <a:gd name="connsiteX7" fmla="*/ 0 w 1565920"/>
                  <a:gd name="connsiteY7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5920 w 1565920"/>
                  <a:gd name="connsiteY2" fmla="*/ 530572 h 2064111"/>
                  <a:gd name="connsiteX3" fmla="*/ 1565920 w 1565920"/>
                  <a:gd name="connsiteY3" fmla="*/ 2064111 h 2064111"/>
                  <a:gd name="connsiteX4" fmla="*/ 0 w 1565920"/>
                  <a:gd name="connsiteY4" fmla="*/ 2064111 h 2064111"/>
                  <a:gd name="connsiteX5" fmla="*/ 0 w 1565920"/>
                  <a:gd name="connsiteY5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160805 w 1565920"/>
                  <a:gd name="connsiteY2" fmla="*/ 176913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0855 w 1565920"/>
                  <a:gd name="connsiteY2" fmla="*/ 530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7680 w 1565920"/>
                  <a:gd name="connsiteY2" fmla="*/ 149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863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22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6886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1648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4670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93 h 2064204"/>
                  <a:gd name="connsiteX1" fmla="*/ 954733 w 1565920"/>
                  <a:gd name="connsiteY1" fmla="*/ 93 h 2064204"/>
                  <a:gd name="connsiteX2" fmla="*/ 1564030 w 1565920"/>
                  <a:gd name="connsiteY2" fmla="*/ 0 h 2064204"/>
                  <a:gd name="connsiteX3" fmla="*/ 1565920 w 1565920"/>
                  <a:gd name="connsiteY3" fmla="*/ 530665 h 2064204"/>
                  <a:gd name="connsiteX4" fmla="*/ 1565920 w 1565920"/>
                  <a:gd name="connsiteY4" fmla="*/ 2064204 h 2064204"/>
                  <a:gd name="connsiteX5" fmla="*/ 0 w 1565920"/>
                  <a:gd name="connsiteY5" fmla="*/ 2064204 h 2064204"/>
                  <a:gd name="connsiteX6" fmla="*/ 0 w 1565920"/>
                  <a:gd name="connsiteY6" fmla="*/ 93 h 206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5920" h="2064204">
                    <a:moveTo>
                      <a:pt x="0" y="93"/>
                    </a:moveTo>
                    <a:lnTo>
                      <a:pt x="954733" y="93"/>
                    </a:lnTo>
                    <a:lnTo>
                      <a:pt x="1564030" y="0"/>
                    </a:lnTo>
                    <a:cubicBezTo>
                      <a:pt x="1565718" y="159161"/>
                      <a:pt x="1564232" y="371504"/>
                      <a:pt x="1565920" y="530665"/>
                    </a:cubicBezTo>
                    <a:lnTo>
                      <a:pt x="1565920" y="2064204"/>
                    </a:lnTo>
                    <a:lnTo>
                      <a:pt x="0" y="2064204"/>
                    </a:lnTo>
                    <a:lnTo>
                      <a:pt x="0" y="9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0AEE477-015D-7450-1417-61E6BFCBEFA4}"/>
                  </a:ext>
                </a:extLst>
              </p:cNvPr>
              <p:cNvSpPr/>
              <p:nvPr/>
            </p:nvSpPr>
            <p:spPr>
              <a:xfrm>
                <a:off x="1195853" y="1098187"/>
                <a:ext cx="37239" cy="2195578"/>
              </a:xfrm>
              <a:prstGeom prst="rect">
                <a:avLst/>
              </a:prstGeom>
              <a:grpFill/>
              <a:ln>
                <a:solidFill>
                  <a:schemeClr val="tx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A19607-E0AE-3B6C-C565-DC039AC00C61}"/>
                </a:ext>
              </a:extLst>
            </p:cNvPr>
            <p:cNvSpPr txBox="1"/>
            <p:nvPr/>
          </p:nvSpPr>
          <p:spPr>
            <a:xfrm>
              <a:off x="1112446" y="2769887"/>
              <a:ext cx="2927380" cy="15182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CONDUCT AN AUDIT OF CURRENT POLICIES AND GIFT AGREEMENTS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4F59AAC-E0C5-B57C-E6EC-82F52B309D8F}"/>
                </a:ext>
              </a:extLst>
            </p:cNvPr>
            <p:cNvGrpSpPr/>
            <p:nvPr/>
          </p:nvGrpSpPr>
          <p:grpSpPr>
            <a:xfrm>
              <a:off x="4548345" y="2036007"/>
              <a:ext cx="3191324" cy="3483809"/>
              <a:chOff x="1195853" y="1098095"/>
              <a:chExt cx="1909715" cy="2195670"/>
            </a:xfrm>
            <a:grpFill/>
          </p:grpSpPr>
          <p:sp>
            <p:nvSpPr>
              <p:cNvPr id="44" name="Freeform: Shape 20">
                <a:extLst>
                  <a:ext uri="{FF2B5EF4-FFF2-40B4-BE49-F238E27FC236}">
                    <a16:creationId xmlns:a16="http://schemas.microsoft.com/office/drawing/2014/main" id="{74E4352D-44F1-2C8E-E484-DB8D9A9B1946}"/>
                  </a:ext>
                </a:extLst>
              </p:cNvPr>
              <p:cNvSpPr/>
              <p:nvPr/>
            </p:nvSpPr>
            <p:spPr>
              <a:xfrm>
                <a:off x="1257715" y="1098095"/>
                <a:ext cx="1847853" cy="2195670"/>
              </a:xfrm>
              <a:custGeom>
                <a:avLst/>
                <a:gdLst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954734 w 1565920"/>
                  <a:gd name="connsiteY4" fmla="*/ 440922 h 2064111"/>
                  <a:gd name="connsiteX5" fmla="*/ 1338276 w 1565920"/>
                  <a:gd name="connsiteY5" fmla="*/ 661482 h 2064111"/>
                  <a:gd name="connsiteX6" fmla="*/ 1565920 w 1565920"/>
                  <a:gd name="connsiteY6" fmla="*/ 530572 h 2064111"/>
                  <a:gd name="connsiteX7" fmla="*/ 1565920 w 1565920"/>
                  <a:gd name="connsiteY7" fmla="*/ 2064111 h 2064111"/>
                  <a:gd name="connsiteX8" fmla="*/ 0 w 1565920"/>
                  <a:gd name="connsiteY8" fmla="*/ 2064111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1338276 w 1565920"/>
                  <a:gd name="connsiteY4" fmla="*/ 661482 h 2064111"/>
                  <a:gd name="connsiteX5" fmla="*/ 1565920 w 1565920"/>
                  <a:gd name="connsiteY5" fmla="*/ 530572 h 2064111"/>
                  <a:gd name="connsiteX6" fmla="*/ 1565920 w 1565920"/>
                  <a:gd name="connsiteY6" fmla="*/ 2064111 h 2064111"/>
                  <a:gd name="connsiteX7" fmla="*/ 0 w 1565920"/>
                  <a:gd name="connsiteY7" fmla="*/ 2064111 h 2064111"/>
                  <a:gd name="connsiteX8" fmla="*/ 0 w 1565920"/>
                  <a:gd name="connsiteY8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338276 w 1565920"/>
                  <a:gd name="connsiteY3" fmla="*/ 661482 h 2064111"/>
                  <a:gd name="connsiteX4" fmla="*/ 1565920 w 1565920"/>
                  <a:gd name="connsiteY4" fmla="*/ 530572 h 2064111"/>
                  <a:gd name="connsiteX5" fmla="*/ 1565920 w 1565920"/>
                  <a:gd name="connsiteY5" fmla="*/ 2064111 h 2064111"/>
                  <a:gd name="connsiteX6" fmla="*/ 0 w 1565920"/>
                  <a:gd name="connsiteY6" fmla="*/ 2064111 h 2064111"/>
                  <a:gd name="connsiteX7" fmla="*/ 0 w 1565920"/>
                  <a:gd name="connsiteY7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5920 w 1565920"/>
                  <a:gd name="connsiteY2" fmla="*/ 530572 h 2064111"/>
                  <a:gd name="connsiteX3" fmla="*/ 1565920 w 1565920"/>
                  <a:gd name="connsiteY3" fmla="*/ 2064111 h 2064111"/>
                  <a:gd name="connsiteX4" fmla="*/ 0 w 1565920"/>
                  <a:gd name="connsiteY4" fmla="*/ 2064111 h 2064111"/>
                  <a:gd name="connsiteX5" fmla="*/ 0 w 1565920"/>
                  <a:gd name="connsiteY5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160805 w 1565920"/>
                  <a:gd name="connsiteY2" fmla="*/ 176913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0855 w 1565920"/>
                  <a:gd name="connsiteY2" fmla="*/ 530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7680 w 1565920"/>
                  <a:gd name="connsiteY2" fmla="*/ 149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863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22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6886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1648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4670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93 h 2064204"/>
                  <a:gd name="connsiteX1" fmla="*/ 954733 w 1565920"/>
                  <a:gd name="connsiteY1" fmla="*/ 93 h 2064204"/>
                  <a:gd name="connsiteX2" fmla="*/ 1564030 w 1565920"/>
                  <a:gd name="connsiteY2" fmla="*/ 0 h 2064204"/>
                  <a:gd name="connsiteX3" fmla="*/ 1565920 w 1565920"/>
                  <a:gd name="connsiteY3" fmla="*/ 530665 h 2064204"/>
                  <a:gd name="connsiteX4" fmla="*/ 1565920 w 1565920"/>
                  <a:gd name="connsiteY4" fmla="*/ 2064204 h 2064204"/>
                  <a:gd name="connsiteX5" fmla="*/ 0 w 1565920"/>
                  <a:gd name="connsiteY5" fmla="*/ 2064204 h 2064204"/>
                  <a:gd name="connsiteX6" fmla="*/ 0 w 1565920"/>
                  <a:gd name="connsiteY6" fmla="*/ 93 h 206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5920" h="2064204">
                    <a:moveTo>
                      <a:pt x="0" y="93"/>
                    </a:moveTo>
                    <a:lnTo>
                      <a:pt x="954733" y="93"/>
                    </a:lnTo>
                    <a:lnTo>
                      <a:pt x="1564030" y="0"/>
                    </a:lnTo>
                    <a:cubicBezTo>
                      <a:pt x="1565718" y="159161"/>
                      <a:pt x="1564232" y="371504"/>
                      <a:pt x="1565920" y="530665"/>
                    </a:cubicBezTo>
                    <a:lnTo>
                      <a:pt x="1565920" y="2064204"/>
                    </a:lnTo>
                    <a:lnTo>
                      <a:pt x="0" y="2064204"/>
                    </a:lnTo>
                    <a:lnTo>
                      <a:pt x="0" y="9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C3DE95A-C378-25F0-90ED-F8E4AAE34F96}"/>
                  </a:ext>
                </a:extLst>
              </p:cNvPr>
              <p:cNvSpPr/>
              <p:nvPr/>
            </p:nvSpPr>
            <p:spPr>
              <a:xfrm>
                <a:off x="1195853" y="1098187"/>
                <a:ext cx="37239" cy="219557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FC0A92-7373-4F65-95CB-743950CFD5EF}"/>
                </a:ext>
              </a:extLst>
            </p:cNvPr>
            <p:cNvSpPr txBox="1"/>
            <p:nvPr/>
          </p:nvSpPr>
          <p:spPr>
            <a:xfrm>
              <a:off x="4662810" y="2767282"/>
              <a:ext cx="3002014" cy="220388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HOLD COMMUNITY DISCUSSIONS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400" b="1" dirty="0">
                <a:solidFill>
                  <a:schemeClr val="bg1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>
                  <a:solidFill>
                    <a:schemeClr val="bg1"/>
                  </a:solidFill>
                </a:rPr>
                <a:t>Include staff, faculty, students, donors and volunteers.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42D241C4-38E9-14EF-5EE0-E9108EC87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0" y="837977"/>
            <a:ext cx="12192000" cy="79992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PROCESS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: CREATING A MORE INCLUSIVE NAMING AND RECOGNITION POLICY</a:t>
            </a:r>
          </a:p>
        </p:txBody>
      </p:sp>
    </p:spTree>
    <p:extLst>
      <p:ext uri="{BB962C8B-B14F-4D97-AF65-F5344CB8AC3E}">
        <p14:creationId xmlns:p14="http://schemas.microsoft.com/office/powerpoint/2010/main" val="4266034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5346ED8-78E4-0C12-41A4-B1D52A8FEBFA}"/>
              </a:ext>
            </a:extLst>
          </p:cNvPr>
          <p:cNvGrpSpPr/>
          <p:nvPr/>
        </p:nvGrpSpPr>
        <p:grpSpPr>
          <a:xfrm>
            <a:off x="197238" y="1527054"/>
            <a:ext cx="8318112" cy="2777332"/>
            <a:chOff x="1204926" y="694837"/>
            <a:chExt cx="4415814" cy="2598928"/>
          </a:xfrm>
        </p:grpSpPr>
        <p:sp>
          <p:nvSpPr>
            <p:cNvPr id="8" name="Freeform: Shape 78">
              <a:extLst>
                <a:ext uri="{FF2B5EF4-FFF2-40B4-BE49-F238E27FC236}">
                  <a16:creationId xmlns:a16="http://schemas.microsoft.com/office/drawing/2014/main" id="{CBA75D99-E694-E76E-C12A-B689A1F444B2}"/>
                </a:ext>
              </a:extLst>
            </p:cNvPr>
            <p:cNvSpPr/>
            <p:nvPr/>
          </p:nvSpPr>
          <p:spPr>
            <a:xfrm>
              <a:off x="1257714" y="694837"/>
              <a:ext cx="4363026" cy="2598928"/>
            </a:xfrm>
            <a:custGeom>
              <a:avLst/>
              <a:gdLst>
                <a:gd name="connsiteX0" fmla="*/ 0 w 1565920"/>
                <a:gd name="connsiteY0" fmla="*/ 0 h 2064111"/>
                <a:gd name="connsiteX1" fmla="*/ 954733 w 1565920"/>
                <a:gd name="connsiteY1" fmla="*/ 0 h 2064111"/>
                <a:gd name="connsiteX2" fmla="*/ 954733 w 1565920"/>
                <a:gd name="connsiteY2" fmla="*/ 356761 h 2064111"/>
                <a:gd name="connsiteX3" fmla="*/ 954734 w 1565920"/>
                <a:gd name="connsiteY3" fmla="*/ 356761 h 2064111"/>
                <a:gd name="connsiteX4" fmla="*/ 954734 w 1565920"/>
                <a:gd name="connsiteY4" fmla="*/ 440922 h 2064111"/>
                <a:gd name="connsiteX5" fmla="*/ 1338276 w 1565920"/>
                <a:gd name="connsiteY5" fmla="*/ 661482 h 2064111"/>
                <a:gd name="connsiteX6" fmla="*/ 1565920 w 1565920"/>
                <a:gd name="connsiteY6" fmla="*/ 530572 h 2064111"/>
                <a:gd name="connsiteX7" fmla="*/ 1565920 w 1565920"/>
                <a:gd name="connsiteY7" fmla="*/ 2064111 h 2064111"/>
                <a:gd name="connsiteX8" fmla="*/ 0 w 1565920"/>
                <a:gd name="connsiteY8" fmla="*/ 2064111 h 2064111"/>
                <a:gd name="connsiteX0" fmla="*/ 0 w 1565920"/>
                <a:gd name="connsiteY0" fmla="*/ 0 h 2064111"/>
                <a:gd name="connsiteX1" fmla="*/ 954733 w 1565920"/>
                <a:gd name="connsiteY1" fmla="*/ 0 h 2064111"/>
                <a:gd name="connsiteX2" fmla="*/ 954733 w 1565920"/>
                <a:gd name="connsiteY2" fmla="*/ 356761 h 2064111"/>
                <a:gd name="connsiteX3" fmla="*/ 954734 w 1565920"/>
                <a:gd name="connsiteY3" fmla="*/ 356761 h 2064111"/>
                <a:gd name="connsiteX4" fmla="*/ 1338276 w 1565920"/>
                <a:gd name="connsiteY4" fmla="*/ 661482 h 2064111"/>
                <a:gd name="connsiteX5" fmla="*/ 1565920 w 1565920"/>
                <a:gd name="connsiteY5" fmla="*/ 530572 h 2064111"/>
                <a:gd name="connsiteX6" fmla="*/ 1565920 w 1565920"/>
                <a:gd name="connsiteY6" fmla="*/ 2064111 h 2064111"/>
                <a:gd name="connsiteX7" fmla="*/ 0 w 1565920"/>
                <a:gd name="connsiteY7" fmla="*/ 2064111 h 2064111"/>
                <a:gd name="connsiteX8" fmla="*/ 0 w 1565920"/>
                <a:gd name="connsiteY8" fmla="*/ 0 h 2064111"/>
                <a:gd name="connsiteX0" fmla="*/ 0 w 1565920"/>
                <a:gd name="connsiteY0" fmla="*/ 0 h 2064111"/>
                <a:gd name="connsiteX1" fmla="*/ 954733 w 1565920"/>
                <a:gd name="connsiteY1" fmla="*/ 0 h 2064111"/>
                <a:gd name="connsiteX2" fmla="*/ 954733 w 1565920"/>
                <a:gd name="connsiteY2" fmla="*/ 356761 h 2064111"/>
                <a:gd name="connsiteX3" fmla="*/ 1338276 w 1565920"/>
                <a:gd name="connsiteY3" fmla="*/ 661482 h 2064111"/>
                <a:gd name="connsiteX4" fmla="*/ 1565920 w 1565920"/>
                <a:gd name="connsiteY4" fmla="*/ 530572 h 2064111"/>
                <a:gd name="connsiteX5" fmla="*/ 1565920 w 1565920"/>
                <a:gd name="connsiteY5" fmla="*/ 2064111 h 2064111"/>
                <a:gd name="connsiteX6" fmla="*/ 0 w 1565920"/>
                <a:gd name="connsiteY6" fmla="*/ 2064111 h 2064111"/>
                <a:gd name="connsiteX7" fmla="*/ 0 w 1565920"/>
                <a:gd name="connsiteY7" fmla="*/ 0 h 2064111"/>
                <a:gd name="connsiteX0" fmla="*/ 0 w 1565920"/>
                <a:gd name="connsiteY0" fmla="*/ 0 h 2064111"/>
                <a:gd name="connsiteX1" fmla="*/ 954733 w 1565920"/>
                <a:gd name="connsiteY1" fmla="*/ 0 h 2064111"/>
                <a:gd name="connsiteX2" fmla="*/ 954733 w 1565920"/>
                <a:gd name="connsiteY2" fmla="*/ 356761 h 2064111"/>
                <a:gd name="connsiteX3" fmla="*/ 1565920 w 1565920"/>
                <a:gd name="connsiteY3" fmla="*/ 530572 h 2064111"/>
                <a:gd name="connsiteX4" fmla="*/ 1565920 w 1565920"/>
                <a:gd name="connsiteY4" fmla="*/ 2064111 h 2064111"/>
                <a:gd name="connsiteX5" fmla="*/ 0 w 1565920"/>
                <a:gd name="connsiteY5" fmla="*/ 2064111 h 2064111"/>
                <a:gd name="connsiteX6" fmla="*/ 0 w 1565920"/>
                <a:gd name="connsiteY6" fmla="*/ 0 h 2064111"/>
                <a:gd name="connsiteX0" fmla="*/ 0 w 1565920"/>
                <a:gd name="connsiteY0" fmla="*/ 0 h 2064111"/>
                <a:gd name="connsiteX1" fmla="*/ 954733 w 1565920"/>
                <a:gd name="connsiteY1" fmla="*/ 0 h 2064111"/>
                <a:gd name="connsiteX2" fmla="*/ 1565920 w 1565920"/>
                <a:gd name="connsiteY2" fmla="*/ 530572 h 2064111"/>
                <a:gd name="connsiteX3" fmla="*/ 1565920 w 1565920"/>
                <a:gd name="connsiteY3" fmla="*/ 2064111 h 2064111"/>
                <a:gd name="connsiteX4" fmla="*/ 0 w 1565920"/>
                <a:gd name="connsiteY4" fmla="*/ 2064111 h 2064111"/>
                <a:gd name="connsiteX5" fmla="*/ 0 w 1565920"/>
                <a:gd name="connsiteY5" fmla="*/ 0 h 2064111"/>
                <a:gd name="connsiteX0" fmla="*/ 0 w 1565920"/>
                <a:gd name="connsiteY0" fmla="*/ 0 h 2064111"/>
                <a:gd name="connsiteX1" fmla="*/ 954733 w 1565920"/>
                <a:gd name="connsiteY1" fmla="*/ 0 h 2064111"/>
                <a:gd name="connsiteX2" fmla="*/ 1160805 w 1565920"/>
                <a:gd name="connsiteY2" fmla="*/ 176913 h 2064111"/>
                <a:gd name="connsiteX3" fmla="*/ 1565920 w 1565920"/>
                <a:gd name="connsiteY3" fmla="*/ 530572 h 2064111"/>
                <a:gd name="connsiteX4" fmla="*/ 1565920 w 1565920"/>
                <a:gd name="connsiteY4" fmla="*/ 2064111 h 2064111"/>
                <a:gd name="connsiteX5" fmla="*/ 0 w 1565920"/>
                <a:gd name="connsiteY5" fmla="*/ 2064111 h 2064111"/>
                <a:gd name="connsiteX6" fmla="*/ 0 w 1565920"/>
                <a:gd name="connsiteY6" fmla="*/ 0 h 2064111"/>
                <a:gd name="connsiteX0" fmla="*/ 0 w 1565920"/>
                <a:gd name="connsiteY0" fmla="*/ 0 h 2064111"/>
                <a:gd name="connsiteX1" fmla="*/ 954733 w 1565920"/>
                <a:gd name="connsiteY1" fmla="*/ 0 h 2064111"/>
                <a:gd name="connsiteX2" fmla="*/ 1560855 w 1565920"/>
                <a:gd name="connsiteY2" fmla="*/ 53088 h 2064111"/>
                <a:gd name="connsiteX3" fmla="*/ 1565920 w 1565920"/>
                <a:gd name="connsiteY3" fmla="*/ 530572 h 2064111"/>
                <a:gd name="connsiteX4" fmla="*/ 1565920 w 1565920"/>
                <a:gd name="connsiteY4" fmla="*/ 2064111 h 2064111"/>
                <a:gd name="connsiteX5" fmla="*/ 0 w 1565920"/>
                <a:gd name="connsiteY5" fmla="*/ 2064111 h 2064111"/>
                <a:gd name="connsiteX6" fmla="*/ 0 w 1565920"/>
                <a:gd name="connsiteY6" fmla="*/ 0 h 2064111"/>
                <a:gd name="connsiteX0" fmla="*/ 0 w 1565920"/>
                <a:gd name="connsiteY0" fmla="*/ 0 h 2064111"/>
                <a:gd name="connsiteX1" fmla="*/ 954733 w 1565920"/>
                <a:gd name="connsiteY1" fmla="*/ 0 h 2064111"/>
                <a:gd name="connsiteX2" fmla="*/ 1557680 w 1565920"/>
                <a:gd name="connsiteY2" fmla="*/ 14988 h 2064111"/>
                <a:gd name="connsiteX3" fmla="*/ 1565920 w 1565920"/>
                <a:gd name="connsiteY3" fmla="*/ 530572 h 2064111"/>
                <a:gd name="connsiteX4" fmla="*/ 1565920 w 1565920"/>
                <a:gd name="connsiteY4" fmla="*/ 2064111 h 2064111"/>
                <a:gd name="connsiteX5" fmla="*/ 0 w 1565920"/>
                <a:gd name="connsiteY5" fmla="*/ 2064111 h 2064111"/>
                <a:gd name="connsiteX6" fmla="*/ 0 w 1565920"/>
                <a:gd name="connsiteY6" fmla="*/ 0 h 2064111"/>
                <a:gd name="connsiteX0" fmla="*/ 0 w 1565920"/>
                <a:gd name="connsiteY0" fmla="*/ 0 h 2064111"/>
                <a:gd name="connsiteX1" fmla="*/ 954733 w 1565920"/>
                <a:gd name="connsiteY1" fmla="*/ 0 h 2064111"/>
                <a:gd name="connsiteX2" fmla="*/ 1554505 w 1565920"/>
                <a:gd name="connsiteY2" fmla="*/ 8638 h 2064111"/>
                <a:gd name="connsiteX3" fmla="*/ 1565920 w 1565920"/>
                <a:gd name="connsiteY3" fmla="*/ 530572 h 2064111"/>
                <a:gd name="connsiteX4" fmla="*/ 1565920 w 1565920"/>
                <a:gd name="connsiteY4" fmla="*/ 2064111 h 2064111"/>
                <a:gd name="connsiteX5" fmla="*/ 0 w 1565920"/>
                <a:gd name="connsiteY5" fmla="*/ 2064111 h 2064111"/>
                <a:gd name="connsiteX6" fmla="*/ 0 w 1565920"/>
                <a:gd name="connsiteY6" fmla="*/ 0 h 2064111"/>
                <a:gd name="connsiteX0" fmla="*/ 0 w 1565920"/>
                <a:gd name="connsiteY0" fmla="*/ 0 h 2064111"/>
                <a:gd name="connsiteX1" fmla="*/ 954733 w 1565920"/>
                <a:gd name="connsiteY1" fmla="*/ 0 h 2064111"/>
                <a:gd name="connsiteX2" fmla="*/ 1554505 w 1565920"/>
                <a:gd name="connsiteY2" fmla="*/ 2288 h 2064111"/>
                <a:gd name="connsiteX3" fmla="*/ 1565920 w 1565920"/>
                <a:gd name="connsiteY3" fmla="*/ 530572 h 2064111"/>
                <a:gd name="connsiteX4" fmla="*/ 1565920 w 1565920"/>
                <a:gd name="connsiteY4" fmla="*/ 2064111 h 2064111"/>
                <a:gd name="connsiteX5" fmla="*/ 0 w 1565920"/>
                <a:gd name="connsiteY5" fmla="*/ 2064111 h 2064111"/>
                <a:gd name="connsiteX6" fmla="*/ 0 w 1565920"/>
                <a:gd name="connsiteY6" fmla="*/ 0 h 2064111"/>
                <a:gd name="connsiteX0" fmla="*/ 0 w 1565920"/>
                <a:gd name="connsiteY0" fmla="*/ 0 h 2064111"/>
                <a:gd name="connsiteX1" fmla="*/ 954733 w 1565920"/>
                <a:gd name="connsiteY1" fmla="*/ 0 h 2064111"/>
                <a:gd name="connsiteX2" fmla="*/ 1556886 w 1565920"/>
                <a:gd name="connsiteY2" fmla="*/ 7051 h 2064111"/>
                <a:gd name="connsiteX3" fmla="*/ 1565920 w 1565920"/>
                <a:gd name="connsiteY3" fmla="*/ 530572 h 2064111"/>
                <a:gd name="connsiteX4" fmla="*/ 1565920 w 1565920"/>
                <a:gd name="connsiteY4" fmla="*/ 2064111 h 2064111"/>
                <a:gd name="connsiteX5" fmla="*/ 0 w 1565920"/>
                <a:gd name="connsiteY5" fmla="*/ 2064111 h 2064111"/>
                <a:gd name="connsiteX6" fmla="*/ 0 w 1565920"/>
                <a:gd name="connsiteY6" fmla="*/ 0 h 2064111"/>
                <a:gd name="connsiteX0" fmla="*/ 0 w 1565920"/>
                <a:gd name="connsiteY0" fmla="*/ 0 h 2064111"/>
                <a:gd name="connsiteX1" fmla="*/ 954733 w 1565920"/>
                <a:gd name="connsiteY1" fmla="*/ 0 h 2064111"/>
                <a:gd name="connsiteX2" fmla="*/ 1561648 w 1565920"/>
                <a:gd name="connsiteY2" fmla="*/ 7051 h 2064111"/>
                <a:gd name="connsiteX3" fmla="*/ 1565920 w 1565920"/>
                <a:gd name="connsiteY3" fmla="*/ 530572 h 2064111"/>
                <a:gd name="connsiteX4" fmla="*/ 1565920 w 1565920"/>
                <a:gd name="connsiteY4" fmla="*/ 2064111 h 2064111"/>
                <a:gd name="connsiteX5" fmla="*/ 0 w 1565920"/>
                <a:gd name="connsiteY5" fmla="*/ 2064111 h 2064111"/>
                <a:gd name="connsiteX6" fmla="*/ 0 w 1565920"/>
                <a:gd name="connsiteY6" fmla="*/ 0 h 2064111"/>
                <a:gd name="connsiteX0" fmla="*/ 0 w 1565920"/>
                <a:gd name="connsiteY0" fmla="*/ 0 h 2064111"/>
                <a:gd name="connsiteX1" fmla="*/ 954733 w 1565920"/>
                <a:gd name="connsiteY1" fmla="*/ 0 h 2064111"/>
                <a:gd name="connsiteX2" fmla="*/ 1564030 w 1565920"/>
                <a:gd name="connsiteY2" fmla="*/ 7051 h 2064111"/>
                <a:gd name="connsiteX3" fmla="*/ 1565920 w 1565920"/>
                <a:gd name="connsiteY3" fmla="*/ 530572 h 2064111"/>
                <a:gd name="connsiteX4" fmla="*/ 1565920 w 1565920"/>
                <a:gd name="connsiteY4" fmla="*/ 2064111 h 2064111"/>
                <a:gd name="connsiteX5" fmla="*/ 0 w 1565920"/>
                <a:gd name="connsiteY5" fmla="*/ 2064111 h 2064111"/>
                <a:gd name="connsiteX6" fmla="*/ 0 w 1565920"/>
                <a:gd name="connsiteY6" fmla="*/ 0 h 2064111"/>
                <a:gd name="connsiteX0" fmla="*/ 0 w 1565920"/>
                <a:gd name="connsiteY0" fmla="*/ 0 h 2064111"/>
                <a:gd name="connsiteX1" fmla="*/ 954733 w 1565920"/>
                <a:gd name="connsiteY1" fmla="*/ 0 h 2064111"/>
                <a:gd name="connsiteX2" fmla="*/ 1564030 w 1565920"/>
                <a:gd name="connsiteY2" fmla="*/ 4670 h 2064111"/>
                <a:gd name="connsiteX3" fmla="*/ 1565920 w 1565920"/>
                <a:gd name="connsiteY3" fmla="*/ 530572 h 2064111"/>
                <a:gd name="connsiteX4" fmla="*/ 1565920 w 1565920"/>
                <a:gd name="connsiteY4" fmla="*/ 2064111 h 2064111"/>
                <a:gd name="connsiteX5" fmla="*/ 0 w 1565920"/>
                <a:gd name="connsiteY5" fmla="*/ 2064111 h 2064111"/>
                <a:gd name="connsiteX6" fmla="*/ 0 w 1565920"/>
                <a:gd name="connsiteY6" fmla="*/ 0 h 2064111"/>
                <a:gd name="connsiteX0" fmla="*/ 0 w 1565920"/>
                <a:gd name="connsiteY0" fmla="*/ 93 h 2064204"/>
                <a:gd name="connsiteX1" fmla="*/ 954733 w 1565920"/>
                <a:gd name="connsiteY1" fmla="*/ 93 h 2064204"/>
                <a:gd name="connsiteX2" fmla="*/ 1564030 w 1565920"/>
                <a:gd name="connsiteY2" fmla="*/ 0 h 2064204"/>
                <a:gd name="connsiteX3" fmla="*/ 1565920 w 1565920"/>
                <a:gd name="connsiteY3" fmla="*/ 530665 h 2064204"/>
                <a:gd name="connsiteX4" fmla="*/ 1565920 w 1565920"/>
                <a:gd name="connsiteY4" fmla="*/ 2064204 h 2064204"/>
                <a:gd name="connsiteX5" fmla="*/ 0 w 1565920"/>
                <a:gd name="connsiteY5" fmla="*/ 2064204 h 2064204"/>
                <a:gd name="connsiteX6" fmla="*/ 0 w 1565920"/>
                <a:gd name="connsiteY6" fmla="*/ 93 h 2064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5920" h="2064204">
                  <a:moveTo>
                    <a:pt x="0" y="93"/>
                  </a:moveTo>
                  <a:lnTo>
                    <a:pt x="954733" y="93"/>
                  </a:lnTo>
                  <a:lnTo>
                    <a:pt x="1564030" y="0"/>
                  </a:lnTo>
                  <a:cubicBezTo>
                    <a:pt x="1565718" y="159161"/>
                    <a:pt x="1564232" y="371504"/>
                    <a:pt x="1565920" y="530665"/>
                  </a:cubicBezTo>
                  <a:lnTo>
                    <a:pt x="1565920" y="2064204"/>
                  </a:lnTo>
                  <a:lnTo>
                    <a:pt x="0" y="2064204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B17C5A9-D783-9CEC-2E36-01042965D32C}"/>
                </a:ext>
              </a:extLst>
            </p:cNvPr>
            <p:cNvSpPr/>
            <p:nvPr/>
          </p:nvSpPr>
          <p:spPr>
            <a:xfrm>
              <a:off x="1204926" y="694837"/>
              <a:ext cx="28166" cy="259892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AC0165-4144-A701-A2E0-B98DCFC00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9114"/>
            <a:ext cx="7886700" cy="540653"/>
          </a:xfrm>
        </p:spPr>
        <p:txBody>
          <a:bodyPr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CASE STUDY</a:t>
            </a:r>
            <a:r>
              <a:rPr lang="en-US" sz="2000" dirty="0">
                <a:solidFill>
                  <a:schemeClr val="tx2"/>
                </a:solidFill>
              </a:rPr>
              <a:t>: PERFORMING ARTS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1CE99-6BF1-BF28-598C-0CA1159ABB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2662" y="1791708"/>
            <a:ext cx="7886700" cy="2473325"/>
          </a:xfrm>
        </p:spPr>
        <p:txBody>
          <a:bodyPr/>
          <a:lstStyle/>
          <a:p>
            <a:r>
              <a:rPr lang="en-US" sz="1600" dirty="0">
                <a:solidFill>
                  <a:schemeClr val="tx2"/>
                </a:solidFill>
              </a:rPr>
              <a:t>Large to mid-size organization in the middle of capital campaign</a:t>
            </a:r>
          </a:p>
          <a:p>
            <a:r>
              <a:rPr lang="en-US" sz="1600" dirty="0">
                <a:solidFill>
                  <a:schemeClr val="tx2"/>
                </a:solidFill>
              </a:rPr>
              <a:t>Conducted nine-month project that included national benchmarking exercise, audit, outreach, and reporting</a:t>
            </a:r>
          </a:p>
          <a:p>
            <a:r>
              <a:rPr lang="en-US" sz="1600" dirty="0">
                <a:solidFill>
                  <a:schemeClr val="tx2"/>
                </a:solidFill>
              </a:rPr>
              <a:t>History of active use of public recognition</a:t>
            </a:r>
          </a:p>
          <a:p>
            <a:r>
              <a:rPr lang="en-US" sz="1600" dirty="0">
                <a:solidFill>
                  <a:schemeClr val="tx2"/>
                </a:solidFill>
              </a:rPr>
              <a:t>Determined: Emphasis on storytelling, increased use of non-permanent recognition, elevation of volunteers and that naming at the top levels were still critically important to some donors </a:t>
            </a:r>
          </a:p>
          <a:p>
            <a:r>
              <a:rPr lang="en-US" sz="1600" dirty="0">
                <a:solidFill>
                  <a:schemeClr val="tx2"/>
                </a:solidFill>
              </a:rPr>
              <a:t>Received two additional leadership gifts as a result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05A17A5-1740-DEA7-9302-096E05F13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341" y="3885878"/>
            <a:ext cx="476109" cy="47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22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27E54444-268D-B516-FD0F-338AA63E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341" y="3885878"/>
            <a:ext cx="476109" cy="4741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6D5FACC-843B-07A8-A6E8-94E6723DB734}"/>
              </a:ext>
            </a:extLst>
          </p:cNvPr>
          <p:cNvGrpSpPr/>
          <p:nvPr/>
        </p:nvGrpSpPr>
        <p:grpSpPr>
          <a:xfrm>
            <a:off x="2758249" y="757999"/>
            <a:ext cx="3627501" cy="3627502"/>
            <a:chOff x="2952750" y="285750"/>
            <a:chExt cx="6286500" cy="6286500"/>
          </a:xfrm>
          <a:solidFill>
            <a:schemeClr val="tx2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5A02674-87CC-9BA0-8951-F1A0FDE8A4C4}"/>
                </a:ext>
              </a:extLst>
            </p:cNvPr>
            <p:cNvSpPr/>
            <p:nvPr/>
          </p:nvSpPr>
          <p:spPr>
            <a:xfrm>
              <a:off x="2952750" y="285750"/>
              <a:ext cx="6286500" cy="6286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13D35A-5743-9DE8-1FB1-C05A1109E31D}"/>
                </a:ext>
              </a:extLst>
            </p:cNvPr>
            <p:cNvSpPr/>
            <p:nvPr/>
          </p:nvSpPr>
          <p:spPr>
            <a:xfrm>
              <a:off x="3248026" y="581026"/>
              <a:ext cx="5695950" cy="5695950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2CE018-A799-CFA3-7EA6-6148DB613D7A}"/>
                </a:ext>
              </a:extLst>
            </p:cNvPr>
            <p:cNvSpPr txBox="1"/>
            <p:nvPr/>
          </p:nvSpPr>
          <p:spPr>
            <a:xfrm>
              <a:off x="4338435" y="1321205"/>
              <a:ext cx="3515133" cy="44270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rgbClr val="F8F8F8"/>
                </a:solidFill>
              </a:endParaRPr>
            </a:p>
            <a:p>
              <a:pPr algn="ctr"/>
              <a:r>
                <a:rPr lang="en-US" b="1" dirty="0">
                  <a:solidFill>
                    <a:srgbClr val="F8F8F8"/>
                  </a:solidFill>
                </a:rPr>
                <a:t>What changes could you make to your current recognition approach to make it more inclusive?</a:t>
              </a:r>
            </a:p>
            <a:p>
              <a:pPr algn="ctr"/>
              <a:endParaRPr lang="en-US" sz="3200" dirty="0">
                <a:solidFill>
                  <a:srgbClr val="0085CA"/>
                </a:solidFill>
                <a:latin typeface="Montserrat SemiBold" panose="000007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840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27E54444-268D-B516-FD0F-338AA63E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341" y="3885878"/>
            <a:ext cx="476109" cy="47415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9500B554-32C9-2184-CA5C-8D3E0A8D49A5}"/>
              </a:ext>
            </a:extLst>
          </p:cNvPr>
          <p:cNvGrpSpPr/>
          <p:nvPr/>
        </p:nvGrpSpPr>
        <p:grpSpPr>
          <a:xfrm>
            <a:off x="899687" y="1637897"/>
            <a:ext cx="7344625" cy="2905144"/>
            <a:chOff x="1412574" y="1339058"/>
            <a:chExt cx="6268530" cy="29051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FDFD251-F129-E1F7-0115-BA2F3F24D7FF}"/>
                </a:ext>
              </a:extLst>
            </p:cNvPr>
            <p:cNvGrpSpPr/>
            <p:nvPr/>
          </p:nvGrpSpPr>
          <p:grpSpPr>
            <a:xfrm>
              <a:off x="1412574" y="1339058"/>
              <a:ext cx="6268530" cy="2671929"/>
              <a:chOff x="1195853" y="1098095"/>
              <a:chExt cx="4043234" cy="2195670"/>
            </a:xfrm>
          </p:grpSpPr>
          <p:sp>
            <p:nvSpPr>
              <p:cNvPr id="34" name="Freeform: Shape 78">
                <a:extLst>
                  <a:ext uri="{FF2B5EF4-FFF2-40B4-BE49-F238E27FC236}">
                    <a16:creationId xmlns:a16="http://schemas.microsoft.com/office/drawing/2014/main" id="{0A594E4D-0233-5063-10E3-6667E1232CB9}"/>
                  </a:ext>
                </a:extLst>
              </p:cNvPr>
              <p:cNvSpPr/>
              <p:nvPr/>
            </p:nvSpPr>
            <p:spPr>
              <a:xfrm>
                <a:off x="1257714" y="1098095"/>
                <a:ext cx="3981373" cy="2195670"/>
              </a:xfrm>
              <a:custGeom>
                <a:avLst/>
                <a:gdLst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954734 w 1565920"/>
                  <a:gd name="connsiteY4" fmla="*/ 440922 h 2064111"/>
                  <a:gd name="connsiteX5" fmla="*/ 1338276 w 1565920"/>
                  <a:gd name="connsiteY5" fmla="*/ 661482 h 2064111"/>
                  <a:gd name="connsiteX6" fmla="*/ 1565920 w 1565920"/>
                  <a:gd name="connsiteY6" fmla="*/ 530572 h 2064111"/>
                  <a:gd name="connsiteX7" fmla="*/ 1565920 w 1565920"/>
                  <a:gd name="connsiteY7" fmla="*/ 2064111 h 2064111"/>
                  <a:gd name="connsiteX8" fmla="*/ 0 w 1565920"/>
                  <a:gd name="connsiteY8" fmla="*/ 2064111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1338276 w 1565920"/>
                  <a:gd name="connsiteY4" fmla="*/ 661482 h 2064111"/>
                  <a:gd name="connsiteX5" fmla="*/ 1565920 w 1565920"/>
                  <a:gd name="connsiteY5" fmla="*/ 530572 h 2064111"/>
                  <a:gd name="connsiteX6" fmla="*/ 1565920 w 1565920"/>
                  <a:gd name="connsiteY6" fmla="*/ 2064111 h 2064111"/>
                  <a:gd name="connsiteX7" fmla="*/ 0 w 1565920"/>
                  <a:gd name="connsiteY7" fmla="*/ 2064111 h 2064111"/>
                  <a:gd name="connsiteX8" fmla="*/ 0 w 1565920"/>
                  <a:gd name="connsiteY8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338276 w 1565920"/>
                  <a:gd name="connsiteY3" fmla="*/ 661482 h 2064111"/>
                  <a:gd name="connsiteX4" fmla="*/ 1565920 w 1565920"/>
                  <a:gd name="connsiteY4" fmla="*/ 530572 h 2064111"/>
                  <a:gd name="connsiteX5" fmla="*/ 1565920 w 1565920"/>
                  <a:gd name="connsiteY5" fmla="*/ 2064111 h 2064111"/>
                  <a:gd name="connsiteX6" fmla="*/ 0 w 1565920"/>
                  <a:gd name="connsiteY6" fmla="*/ 2064111 h 2064111"/>
                  <a:gd name="connsiteX7" fmla="*/ 0 w 1565920"/>
                  <a:gd name="connsiteY7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5920 w 1565920"/>
                  <a:gd name="connsiteY2" fmla="*/ 530572 h 2064111"/>
                  <a:gd name="connsiteX3" fmla="*/ 1565920 w 1565920"/>
                  <a:gd name="connsiteY3" fmla="*/ 2064111 h 2064111"/>
                  <a:gd name="connsiteX4" fmla="*/ 0 w 1565920"/>
                  <a:gd name="connsiteY4" fmla="*/ 2064111 h 2064111"/>
                  <a:gd name="connsiteX5" fmla="*/ 0 w 1565920"/>
                  <a:gd name="connsiteY5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160805 w 1565920"/>
                  <a:gd name="connsiteY2" fmla="*/ 176913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0855 w 1565920"/>
                  <a:gd name="connsiteY2" fmla="*/ 530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7680 w 1565920"/>
                  <a:gd name="connsiteY2" fmla="*/ 149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863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22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6886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1648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4670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93 h 2064204"/>
                  <a:gd name="connsiteX1" fmla="*/ 954733 w 1565920"/>
                  <a:gd name="connsiteY1" fmla="*/ 93 h 2064204"/>
                  <a:gd name="connsiteX2" fmla="*/ 1564030 w 1565920"/>
                  <a:gd name="connsiteY2" fmla="*/ 0 h 2064204"/>
                  <a:gd name="connsiteX3" fmla="*/ 1565920 w 1565920"/>
                  <a:gd name="connsiteY3" fmla="*/ 530665 h 2064204"/>
                  <a:gd name="connsiteX4" fmla="*/ 1565920 w 1565920"/>
                  <a:gd name="connsiteY4" fmla="*/ 2064204 h 2064204"/>
                  <a:gd name="connsiteX5" fmla="*/ 0 w 1565920"/>
                  <a:gd name="connsiteY5" fmla="*/ 2064204 h 2064204"/>
                  <a:gd name="connsiteX6" fmla="*/ 0 w 1565920"/>
                  <a:gd name="connsiteY6" fmla="*/ 93 h 206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5920" h="2064204">
                    <a:moveTo>
                      <a:pt x="0" y="93"/>
                    </a:moveTo>
                    <a:lnTo>
                      <a:pt x="954733" y="93"/>
                    </a:lnTo>
                    <a:lnTo>
                      <a:pt x="1564030" y="0"/>
                    </a:lnTo>
                    <a:cubicBezTo>
                      <a:pt x="1565718" y="159161"/>
                      <a:pt x="1564232" y="371504"/>
                      <a:pt x="1565920" y="530665"/>
                    </a:cubicBezTo>
                    <a:lnTo>
                      <a:pt x="1565920" y="2064204"/>
                    </a:lnTo>
                    <a:lnTo>
                      <a:pt x="0" y="2064204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80F0C9A-4FA8-5D40-054C-36507145E24A}"/>
                  </a:ext>
                </a:extLst>
              </p:cNvPr>
              <p:cNvSpPr/>
              <p:nvPr/>
            </p:nvSpPr>
            <p:spPr>
              <a:xfrm>
                <a:off x="1195853" y="1098187"/>
                <a:ext cx="37239" cy="2195578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4CE733-40D1-EF42-505D-1FB4E832BE9F}"/>
                </a:ext>
              </a:extLst>
            </p:cNvPr>
            <p:cNvSpPr txBox="1"/>
            <p:nvPr/>
          </p:nvSpPr>
          <p:spPr>
            <a:xfrm>
              <a:off x="1632955" y="1504991"/>
              <a:ext cx="5923675" cy="2739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Cumulative gifts or duration of giving rather than specific amount</a:t>
              </a:r>
            </a:p>
            <a:p>
              <a:pPr marL="285750" indent="-285750" defTabSz="91440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Acknowledging non-financial contributions, such as time and passion</a:t>
              </a:r>
            </a:p>
            <a:p>
              <a:pPr marL="285750" indent="-285750" defTabSz="91440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Recognition designed by the community or tells a story</a:t>
              </a:r>
            </a:p>
            <a:p>
              <a:pPr marL="285750" indent="-285750" defTabSz="91440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Naming selection rights from a list created by the organization</a:t>
              </a:r>
            </a:p>
            <a:p>
              <a:pPr marL="285750" indent="-285750" defTabSz="91440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Preserving community spaces by not allowing them to be named</a:t>
              </a:r>
            </a:p>
            <a:p>
              <a:pPr marL="285750" indent="-285750" defTabSz="91440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Calibri"/>
                </a:rPr>
                <a:t>Creating a more defined </a:t>
              </a:r>
              <a:r>
                <a:rPr lang="en-US" sz="1600" dirty="0">
                  <a:solidFill>
                    <a:schemeClr val="tx2"/>
                  </a:solidFill>
                  <a:cs typeface="Calibri"/>
                </a:rPr>
                <a:t>alignment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Calibri"/>
                </a:rPr>
                <a:t> and values clause</a:t>
              </a:r>
              <a:endPara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7D1D7AE-6055-C7C2-F948-5EF497336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0" y="837977"/>
            <a:ext cx="12192000" cy="79992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IDEAS 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FOR HOW TO EVOLVE YOUR NAMING AND RECOGNITION POLICY</a:t>
            </a:r>
          </a:p>
        </p:txBody>
      </p:sp>
    </p:spTree>
    <p:extLst>
      <p:ext uri="{BB962C8B-B14F-4D97-AF65-F5344CB8AC3E}">
        <p14:creationId xmlns:p14="http://schemas.microsoft.com/office/powerpoint/2010/main" val="3427791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27E54444-268D-B516-FD0F-338AA63E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341" y="3885878"/>
            <a:ext cx="476109" cy="4741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6D5FACC-843B-07A8-A6E8-94E6723DB734}"/>
              </a:ext>
            </a:extLst>
          </p:cNvPr>
          <p:cNvGrpSpPr/>
          <p:nvPr/>
        </p:nvGrpSpPr>
        <p:grpSpPr>
          <a:xfrm>
            <a:off x="2758249" y="757999"/>
            <a:ext cx="3627501" cy="3627501"/>
            <a:chOff x="2952750" y="285750"/>
            <a:chExt cx="6286500" cy="6286500"/>
          </a:xfrm>
          <a:solidFill>
            <a:schemeClr val="tx2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5A02674-87CC-9BA0-8951-F1A0FDE8A4C4}"/>
                </a:ext>
              </a:extLst>
            </p:cNvPr>
            <p:cNvSpPr/>
            <p:nvPr/>
          </p:nvSpPr>
          <p:spPr>
            <a:xfrm>
              <a:off x="2952750" y="285750"/>
              <a:ext cx="6286500" cy="6286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13D35A-5743-9DE8-1FB1-C05A1109E31D}"/>
                </a:ext>
              </a:extLst>
            </p:cNvPr>
            <p:cNvSpPr/>
            <p:nvPr/>
          </p:nvSpPr>
          <p:spPr>
            <a:xfrm>
              <a:off x="3248024" y="670725"/>
              <a:ext cx="5695950" cy="5695950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2CE018-A799-CFA3-7EA6-6148DB613D7A}"/>
                </a:ext>
              </a:extLst>
            </p:cNvPr>
            <p:cNvSpPr txBox="1"/>
            <p:nvPr/>
          </p:nvSpPr>
          <p:spPr>
            <a:xfrm>
              <a:off x="3748122" y="1987376"/>
              <a:ext cx="4564197" cy="312510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rgbClr val="F8F8F8"/>
                </a:solidFill>
              </a:endParaRPr>
            </a:p>
            <a:p>
              <a:pPr algn="ctr"/>
              <a:r>
                <a:rPr lang="en-US" sz="2000" b="1" dirty="0">
                  <a:solidFill>
                    <a:srgbClr val="F8F8F8"/>
                  </a:solidFill>
                </a:rPr>
                <a:t>Who could you </a:t>
              </a:r>
            </a:p>
            <a:p>
              <a:pPr algn="ctr"/>
              <a:r>
                <a:rPr lang="en-US" sz="2000" b="1" dirty="0">
                  <a:solidFill>
                    <a:srgbClr val="F8F8F8"/>
                  </a:solidFill>
                </a:rPr>
                <a:t>start this conversation with next week?</a:t>
              </a:r>
            </a:p>
            <a:p>
              <a:pPr algn="ctr"/>
              <a:endParaRPr lang="en-US" sz="3200" dirty="0">
                <a:solidFill>
                  <a:srgbClr val="0085CA"/>
                </a:solidFill>
                <a:latin typeface="Montserrat SemiBold" panose="000007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6198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A58F07E-ADBC-4FA4-97DA-76D6DD111529}"/>
              </a:ext>
            </a:extLst>
          </p:cNvPr>
          <p:cNvGrpSpPr/>
          <p:nvPr/>
        </p:nvGrpSpPr>
        <p:grpSpPr>
          <a:xfrm>
            <a:off x="564438" y="742521"/>
            <a:ext cx="8134282" cy="2646665"/>
            <a:chOff x="1594356" y="1599263"/>
            <a:chExt cx="8134282" cy="264666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7EF7519-0664-3A33-B746-6F911E861E72}"/>
                </a:ext>
              </a:extLst>
            </p:cNvPr>
            <p:cNvGrpSpPr/>
            <p:nvPr userDrawn="1"/>
          </p:nvGrpSpPr>
          <p:grpSpPr>
            <a:xfrm>
              <a:off x="1594356" y="1599263"/>
              <a:ext cx="8134282" cy="2646665"/>
              <a:chOff x="1201871" y="2065607"/>
              <a:chExt cx="8134282" cy="2646665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E1111DC-B777-1064-62F6-AAECDEE1B79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5144510" y="2742715"/>
                <a:ext cx="0" cy="1969557"/>
              </a:xfrm>
              <a:prstGeom prst="line">
                <a:avLst/>
              </a:prstGeom>
              <a:ln>
                <a:solidFill>
                  <a:srgbClr val="03669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4A960B-1E21-3113-1E98-BE8BDE42A983}"/>
                  </a:ext>
                </a:extLst>
              </p:cNvPr>
              <p:cNvSpPr txBox="1"/>
              <p:nvPr userDrawn="1"/>
            </p:nvSpPr>
            <p:spPr>
              <a:xfrm>
                <a:off x="1201871" y="2773280"/>
                <a:ext cx="3739381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6000" b="1" dirty="0">
                    <a:solidFill>
                      <a:schemeClr val="tx2"/>
                    </a:solidFill>
                    <a:latin typeface="Montserrat" panose="00000500000000000000" pitchFamily="50" charset="0"/>
                  </a:rPr>
                  <a:t>Thank you!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65D492A-54CA-93B7-C501-54AB81C62677}"/>
                  </a:ext>
                </a:extLst>
              </p:cNvPr>
              <p:cNvGrpSpPr/>
              <p:nvPr userDrawn="1"/>
            </p:nvGrpSpPr>
            <p:grpSpPr>
              <a:xfrm>
                <a:off x="5277740" y="2065607"/>
                <a:ext cx="4058413" cy="1317545"/>
                <a:chOff x="5106290" y="2065607"/>
                <a:chExt cx="4058413" cy="1317545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C42C6B9-4545-AB99-6FC8-C412316B2668}"/>
                    </a:ext>
                  </a:extLst>
                </p:cNvPr>
                <p:cNvSpPr txBox="1"/>
                <p:nvPr userDrawn="1"/>
              </p:nvSpPr>
              <p:spPr>
                <a:xfrm>
                  <a:off x="5106291" y="2065607"/>
                  <a:ext cx="393925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</a:rPr>
                    <a:t>We can be reached here!</a:t>
                  </a: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4773E17D-7086-ADCE-8805-3830F8BF2A37}"/>
                    </a:ext>
                  </a:extLst>
                </p:cNvPr>
                <p:cNvGrpSpPr/>
                <p:nvPr userDrawn="1"/>
              </p:nvGrpSpPr>
              <p:grpSpPr>
                <a:xfrm>
                  <a:off x="5106290" y="2742715"/>
                  <a:ext cx="4058413" cy="640437"/>
                  <a:chOff x="5155772" y="3490808"/>
                  <a:chExt cx="4058413" cy="640437"/>
                </a:xfrm>
              </p:grpSpPr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B45B2EB9-01B8-952F-BB96-8473E8298967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5155772" y="3490808"/>
                    <a:ext cx="4058413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800" dirty="0">
                        <a:solidFill>
                          <a:schemeClr val="tx2"/>
                        </a:solidFill>
                      </a:rPr>
                      <a:t>Melissa Berliner, Senior Vice President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27F83B66-45F5-B1E7-80DF-C3E2B6B0A86B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5493354" y="3792691"/>
                    <a:ext cx="3720807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 err="1">
                        <a:solidFill>
                          <a:schemeClr val="tx2"/>
                        </a:solidFill>
                      </a:rPr>
                      <a:t>melissa.berliner@campbellcompany.com</a:t>
                    </a:r>
                    <a:r>
                      <a:rPr lang="en-US" sz="1600" dirty="0">
                        <a:solidFill>
                          <a:schemeClr val="tx2"/>
                        </a:solidFill>
                      </a:rPr>
                      <a:t> </a:t>
                    </a:r>
                  </a:p>
                </p:txBody>
              </p:sp>
              <p:pic>
                <p:nvPicPr>
                  <p:cNvPr id="19" name="Graphic 18" descr="Email with solid fill">
                    <a:extLst>
                      <a:ext uri="{FF2B5EF4-FFF2-40B4-BE49-F238E27FC236}">
                        <a16:creationId xmlns:a16="http://schemas.microsoft.com/office/drawing/2014/main" id="{E35582E4-B9C8-3F71-4F9E-5E90367106C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06411" y="3877437"/>
                    <a:ext cx="182880" cy="182880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7934B5-45BD-25EF-F472-0994CE8070FD}"/>
                </a:ext>
              </a:extLst>
            </p:cNvPr>
            <p:cNvSpPr txBox="1"/>
            <p:nvPr userDrawn="1"/>
          </p:nvSpPr>
          <p:spPr>
            <a:xfrm>
              <a:off x="5710866" y="3383811"/>
              <a:ext cx="30567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</a:rPr>
                <a:t>Sarah Marino, Vice President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59313A-752F-45F6-EEC8-6C1D57780861}"/>
                </a:ext>
              </a:extLst>
            </p:cNvPr>
            <p:cNvSpPr txBox="1"/>
            <p:nvPr userDrawn="1"/>
          </p:nvSpPr>
          <p:spPr>
            <a:xfrm>
              <a:off x="5977328" y="3730618"/>
              <a:ext cx="35093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 err="1">
                  <a:solidFill>
                    <a:schemeClr val="tx2"/>
                  </a:solidFill>
                </a:rPr>
                <a:t>sarah.marino@campbellcompany.com</a:t>
              </a:r>
              <a:r>
                <a:rPr lang="en-US" sz="1600" dirty="0">
                  <a:solidFill>
                    <a:schemeClr val="tx2"/>
                  </a:solidFill>
                </a:rPr>
                <a:t> </a:t>
              </a:r>
            </a:p>
          </p:txBody>
        </p:sp>
        <p:pic>
          <p:nvPicPr>
            <p:cNvPr id="11" name="Graphic 10" descr="Email with solid fill">
              <a:extLst>
                <a:ext uri="{FF2B5EF4-FFF2-40B4-BE49-F238E27FC236}">
                  <a16:creationId xmlns:a16="http://schemas.microsoft.com/office/drawing/2014/main" id="{FEACD566-0DE0-E60B-0BC9-D76F9A5AA1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24928" y="3819208"/>
              <a:ext cx="182880" cy="182880"/>
            </a:xfrm>
            <a:prstGeom prst="rect">
              <a:avLst/>
            </a:prstGeom>
          </p:spPr>
        </p:pic>
      </p:grpSp>
      <p:pic>
        <p:nvPicPr>
          <p:cNvPr id="26" name="Picture 25" descr="Text&#10;&#10;Description automatically generated with low confidence">
            <a:extLst>
              <a:ext uri="{FF2B5EF4-FFF2-40B4-BE49-F238E27FC236}">
                <a16:creationId xmlns:a16="http://schemas.microsoft.com/office/drawing/2014/main" id="{F8BAEB9D-5D0E-B017-65B6-C99BB92EC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935" y="3691069"/>
            <a:ext cx="1774284" cy="4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41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27E54444-268D-B516-FD0F-338AA63E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341" y="3885878"/>
            <a:ext cx="476109" cy="474154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1DAB353C-E40C-B8A0-839D-DEE68F58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2062062"/>
            <a:ext cx="3383280" cy="79992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+mn-lt"/>
              </a:rPr>
              <a:t>AGENDA FOR </a:t>
            </a:r>
            <a:br>
              <a:rPr lang="en-US" sz="4400" b="1" dirty="0">
                <a:solidFill>
                  <a:schemeClr val="tx2"/>
                </a:solidFill>
                <a:latin typeface="+mn-lt"/>
              </a:rPr>
            </a:br>
            <a:r>
              <a:rPr lang="en-US" sz="4400" b="1" dirty="0">
                <a:solidFill>
                  <a:schemeClr val="tx2"/>
                </a:solidFill>
                <a:latin typeface="+mn-lt"/>
              </a:rPr>
              <a:t>TODAY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DE7DD73-05F2-D595-C9FB-2671987C27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111813"/>
              </p:ext>
            </p:extLst>
          </p:nvPr>
        </p:nvGraphicFramePr>
        <p:xfrm>
          <a:off x="4804035" y="1522366"/>
          <a:ext cx="4023360" cy="2098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0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958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2"/>
                          </a:solidFill>
                        </a:rPr>
                        <a:t>Naming &amp; Recognition Practices Today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66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>
                        <a:solidFill>
                          <a:srgbClr val="0085CA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66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937916"/>
                  </a:ext>
                </a:extLst>
              </a:tr>
              <a:tr h="69958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2"/>
                          </a:solidFill>
                        </a:rPr>
                        <a:t>Evolution of Naming and Recognition Practices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366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66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>
                        <a:solidFill>
                          <a:srgbClr val="0085CA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366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66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58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2"/>
                          </a:solidFill>
                        </a:rPr>
                        <a:t>How to Create a More Inclusive Naming and Recognition Practice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366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66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dirty="0">
                        <a:solidFill>
                          <a:srgbClr val="0085CA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366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66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427189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49891D-1AC5-9C41-44F4-1843C58CAB04}"/>
              </a:ext>
            </a:extLst>
          </p:cNvPr>
          <p:cNvCxnSpPr>
            <a:cxnSpLocks/>
          </p:cNvCxnSpPr>
          <p:nvPr/>
        </p:nvCxnSpPr>
        <p:spPr>
          <a:xfrm>
            <a:off x="4572000" y="971550"/>
            <a:ext cx="0" cy="3200400"/>
          </a:xfrm>
          <a:prstGeom prst="line">
            <a:avLst/>
          </a:prstGeom>
          <a:ln>
            <a:solidFill>
              <a:srgbClr val="036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91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1430002-5BE6-37DA-FEE4-C11598C10878}"/>
              </a:ext>
            </a:extLst>
          </p:cNvPr>
          <p:cNvGrpSpPr/>
          <p:nvPr/>
        </p:nvGrpSpPr>
        <p:grpSpPr>
          <a:xfrm>
            <a:off x="2436859" y="928211"/>
            <a:ext cx="4261226" cy="2894213"/>
            <a:chOff x="1738098" y="835878"/>
            <a:chExt cx="4261226" cy="289421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84F64CC-B380-E48A-C1F1-B28BE8341EA1}"/>
                </a:ext>
              </a:extLst>
            </p:cNvPr>
            <p:cNvGrpSpPr/>
            <p:nvPr/>
          </p:nvGrpSpPr>
          <p:grpSpPr>
            <a:xfrm>
              <a:off x="1738098" y="835878"/>
              <a:ext cx="1595985" cy="2894213"/>
              <a:chOff x="835856" y="1470614"/>
              <a:chExt cx="3374655" cy="611971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AFFBAA3-9BCD-A29A-F89F-FFAA7F708D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874158" y="1470614"/>
                <a:ext cx="3336353" cy="3336352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355D884-7C35-5AC6-7B4A-2DDA33F7971D}"/>
                  </a:ext>
                </a:extLst>
              </p:cNvPr>
              <p:cNvSpPr txBox="1"/>
              <p:nvPr/>
            </p:nvSpPr>
            <p:spPr>
              <a:xfrm>
                <a:off x="973111" y="5784485"/>
                <a:ext cx="3179303" cy="58570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2"/>
                    </a:solidFill>
                  </a:rPr>
                  <a:t>MELISSA BERLINER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1BAB7-FFBC-6A74-1E0B-3AD69AFF3980}"/>
                  </a:ext>
                </a:extLst>
              </p:cNvPr>
              <p:cNvSpPr txBox="1"/>
              <p:nvPr/>
            </p:nvSpPr>
            <p:spPr>
              <a:xfrm>
                <a:off x="835856" y="6223681"/>
                <a:ext cx="3374655" cy="1366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i="1" dirty="0">
                    <a:solidFill>
                      <a:schemeClr val="bg2">
                        <a:lumMod val="25000"/>
                      </a:schemeClr>
                    </a:solidFill>
                  </a:rPr>
                  <a:t>Senior Vice President Campbell &amp; Company</a:t>
                </a:r>
                <a:endParaRPr lang="en-US" sz="1400" i="1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algn="ctr"/>
                <a:r>
                  <a:rPr lang="en-US" sz="1200" i="1" dirty="0">
                    <a:solidFill>
                      <a:schemeClr val="bg2">
                        <a:lumMod val="25000"/>
                      </a:schemeClr>
                    </a:solidFill>
                  </a:rPr>
                  <a:t>she/her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EE1703-00CE-B7B9-3E3A-E87461C6869D}"/>
                </a:ext>
              </a:extLst>
            </p:cNvPr>
            <p:cNvGrpSpPr/>
            <p:nvPr/>
          </p:nvGrpSpPr>
          <p:grpSpPr>
            <a:xfrm>
              <a:off x="4403339" y="835878"/>
              <a:ext cx="1595985" cy="2894213"/>
              <a:chOff x="855005" y="1470614"/>
              <a:chExt cx="3374654" cy="611971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4FFF224-06F1-B637-DB69-BF2111F74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874158" y="1470614"/>
                <a:ext cx="3336353" cy="333635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90108A7-7913-0F8D-5C05-C06CF4C9B43A}"/>
                  </a:ext>
                </a:extLst>
              </p:cNvPr>
              <p:cNvSpPr txBox="1"/>
              <p:nvPr/>
            </p:nvSpPr>
            <p:spPr>
              <a:xfrm>
                <a:off x="973111" y="5784485"/>
                <a:ext cx="3179303" cy="58570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2"/>
                    </a:solidFill>
                  </a:rPr>
                  <a:t>SARAH MARINO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60D621-A5DA-622A-2AF2-85BE22090F53}"/>
                  </a:ext>
                </a:extLst>
              </p:cNvPr>
              <p:cNvSpPr txBox="1"/>
              <p:nvPr/>
            </p:nvSpPr>
            <p:spPr>
              <a:xfrm>
                <a:off x="855005" y="6223680"/>
                <a:ext cx="3374654" cy="1366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i="1" dirty="0">
                    <a:solidFill>
                      <a:schemeClr val="bg2">
                        <a:lumMod val="25000"/>
                      </a:schemeClr>
                    </a:solidFill>
                  </a:rPr>
                  <a:t>Vice President Campbell &amp; Company</a:t>
                </a:r>
                <a:endParaRPr lang="en-US" sz="1400" i="1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algn="ctr"/>
                <a:r>
                  <a:rPr lang="en-US" sz="1200" i="1" dirty="0">
                    <a:solidFill>
                      <a:schemeClr val="bg2">
                        <a:lumMod val="25000"/>
                      </a:schemeClr>
                    </a:solidFill>
                  </a:rPr>
                  <a:t>she/her</a:t>
                </a:r>
              </a:p>
            </p:txBody>
          </p:sp>
        </p:grpSp>
      </p:grp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0468465A-6653-52D4-DB52-79CF04434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341" y="3885878"/>
            <a:ext cx="476109" cy="47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44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27E54444-268D-B516-FD0F-338AA63E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341" y="3885878"/>
            <a:ext cx="476109" cy="4741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6D5FACC-843B-07A8-A6E8-94E6723DB734}"/>
              </a:ext>
            </a:extLst>
          </p:cNvPr>
          <p:cNvGrpSpPr/>
          <p:nvPr/>
        </p:nvGrpSpPr>
        <p:grpSpPr>
          <a:xfrm>
            <a:off x="1005948" y="928382"/>
            <a:ext cx="3286736" cy="3286736"/>
            <a:chOff x="3129767" y="581022"/>
            <a:chExt cx="5695950" cy="5695950"/>
          </a:xfrm>
          <a:solidFill>
            <a:schemeClr val="tx2">
              <a:lumMod val="75000"/>
            </a:schemeClr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13D35A-5743-9DE8-1FB1-C05A1109E31D}"/>
                </a:ext>
              </a:extLst>
            </p:cNvPr>
            <p:cNvSpPr/>
            <p:nvPr/>
          </p:nvSpPr>
          <p:spPr>
            <a:xfrm>
              <a:off x="3129767" y="581022"/>
              <a:ext cx="5695950" cy="5695950"/>
            </a:xfrm>
            <a:prstGeom prst="ellipse">
              <a:avLst/>
            </a:prstGeom>
            <a:grpFill/>
            <a:ln w="28575">
              <a:solidFill>
                <a:srgbClr val="F8F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2CE018-A799-CFA3-7EA6-6148DB613D7A}"/>
                </a:ext>
              </a:extLst>
            </p:cNvPr>
            <p:cNvSpPr txBox="1"/>
            <p:nvPr/>
          </p:nvSpPr>
          <p:spPr>
            <a:xfrm>
              <a:off x="4039329" y="2548919"/>
              <a:ext cx="3876824" cy="17601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8F8F8"/>
                  </a:solidFill>
                </a:rPr>
                <a:t>Who is currently or about to be in a campaign?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BBDFB2C4-5264-492C-215F-C019DD802308}"/>
              </a:ext>
            </a:extLst>
          </p:cNvPr>
          <p:cNvSpPr/>
          <p:nvPr/>
        </p:nvSpPr>
        <p:spPr>
          <a:xfrm>
            <a:off x="4926509" y="881919"/>
            <a:ext cx="3286736" cy="3286736"/>
          </a:xfrm>
          <a:prstGeom prst="ellipse">
            <a:avLst/>
          </a:prstGeom>
          <a:solidFill>
            <a:schemeClr val="tx2">
              <a:lumMod val="75000"/>
            </a:schemeClr>
          </a:solidFill>
          <a:ln w="28575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379C7D-D9EF-D0D1-A4F8-3A354E127D92}"/>
              </a:ext>
            </a:extLst>
          </p:cNvPr>
          <p:cNvSpPr txBox="1"/>
          <p:nvPr/>
        </p:nvSpPr>
        <p:spPr>
          <a:xfrm>
            <a:off x="5451354" y="1863567"/>
            <a:ext cx="2237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8F8F8"/>
                </a:solidFill>
              </a:rPr>
              <a:t>Who has revisited their naming and recognition policy in the last 2 years?</a:t>
            </a:r>
          </a:p>
        </p:txBody>
      </p:sp>
    </p:spTree>
    <p:extLst>
      <p:ext uri="{BB962C8B-B14F-4D97-AF65-F5344CB8AC3E}">
        <p14:creationId xmlns:p14="http://schemas.microsoft.com/office/powerpoint/2010/main" val="1952477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27E54444-268D-B516-FD0F-338AA63E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341" y="3885878"/>
            <a:ext cx="476109" cy="4741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E079A6-66AC-DFAC-DBFB-C1A511CB0B80}"/>
              </a:ext>
            </a:extLst>
          </p:cNvPr>
          <p:cNvGrpSpPr/>
          <p:nvPr/>
        </p:nvGrpSpPr>
        <p:grpSpPr>
          <a:xfrm>
            <a:off x="1835809" y="1428843"/>
            <a:ext cx="5472381" cy="2694112"/>
            <a:chOff x="1198179" y="1153745"/>
            <a:chExt cx="6629530" cy="3263789"/>
          </a:xfrm>
          <a:solidFill>
            <a:schemeClr val="tx2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25B967-8C6B-AFCA-63B2-6DE5A25FDCFC}"/>
                </a:ext>
              </a:extLst>
            </p:cNvPr>
            <p:cNvSpPr/>
            <p:nvPr/>
          </p:nvSpPr>
          <p:spPr>
            <a:xfrm>
              <a:off x="1198179" y="2840240"/>
              <a:ext cx="3255709" cy="15634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D4F8E5-E7CC-FC6B-AB7B-442A9A9F9C55}"/>
                </a:ext>
              </a:extLst>
            </p:cNvPr>
            <p:cNvSpPr/>
            <p:nvPr/>
          </p:nvSpPr>
          <p:spPr>
            <a:xfrm>
              <a:off x="1198179" y="1153745"/>
              <a:ext cx="3255709" cy="1563464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80DEC7-9703-542D-69BA-2A5784CC9AF6}"/>
                </a:ext>
              </a:extLst>
            </p:cNvPr>
            <p:cNvSpPr/>
            <p:nvPr/>
          </p:nvSpPr>
          <p:spPr>
            <a:xfrm>
              <a:off x="4572000" y="2854071"/>
              <a:ext cx="3255708" cy="15634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7A983C-517B-CFCA-E1AC-0CB6529A3A69}"/>
                </a:ext>
              </a:extLst>
            </p:cNvPr>
            <p:cNvSpPr/>
            <p:nvPr/>
          </p:nvSpPr>
          <p:spPr>
            <a:xfrm>
              <a:off x="4572000" y="1153745"/>
              <a:ext cx="3255709" cy="15634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BC10BC-3341-6A7B-41C7-3404EB0ED923}"/>
                </a:ext>
              </a:extLst>
            </p:cNvPr>
            <p:cNvSpPr txBox="1"/>
            <p:nvPr/>
          </p:nvSpPr>
          <p:spPr>
            <a:xfrm>
              <a:off x="5572316" y="1753710"/>
              <a:ext cx="1674386" cy="44742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F8F8F8"/>
                  </a:solidFill>
                </a:rPr>
                <a:t>Reputation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0ABC6A-62BD-1C7A-9223-2F857B35EF9D}"/>
                </a:ext>
              </a:extLst>
            </p:cNvPr>
            <p:cNvSpPr txBox="1"/>
            <p:nvPr/>
          </p:nvSpPr>
          <p:spPr>
            <a:xfrm>
              <a:off x="2042108" y="1711763"/>
              <a:ext cx="1656251" cy="44742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Legacy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442893-63BF-C8F9-B01F-9A3325F8C5E3}"/>
                </a:ext>
              </a:extLst>
            </p:cNvPr>
            <p:cNvSpPr txBox="1"/>
            <p:nvPr/>
          </p:nvSpPr>
          <p:spPr>
            <a:xfrm>
              <a:off x="5068568" y="3440204"/>
              <a:ext cx="2262573" cy="44742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Encourage others</a:t>
              </a:r>
              <a:endParaRPr lang="en-US" dirty="0">
                <a:solidFill>
                  <a:schemeClr val="bg1"/>
                </a:solidFill>
                <a:cs typeface="Calibri Ligh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FA8D7E-5E24-AE3E-8B24-2E1E1C22D972}"/>
                </a:ext>
              </a:extLst>
            </p:cNvPr>
            <p:cNvSpPr txBox="1"/>
            <p:nvPr/>
          </p:nvSpPr>
          <p:spPr>
            <a:xfrm>
              <a:off x="1989816" y="3412088"/>
              <a:ext cx="1760837" cy="44742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F8F8F8"/>
                  </a:solidFill>
                </a:rPr>
                <a:t>Pride of gift</a:t>
              </a:r>
              <a:endParaRPr lang="en-US" b="1">
                <a:solidFill>
                  <a:srgbClr val="F8F8F8"/>
                </a:solidFill>
              </a:endParaRPr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1DAB353C-E40C-B8A0-839D-DEE68F58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0" y="837977"/>
            <a:ext cx="12192000" cy="799920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n-lt"/>
              </a:rPr>
              <a:t>WHY DO WE DO THIS IN THE FIRST PLACE? 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THE DONOR PERSPECTIVE</a:t>
            </a:r>
          </a:p>
        </p:txBody>
      </p:sp>
    </p:spTree>
    <p:extLst>
      <p:ext uri="{BB962C8B-B14F-4D97-AF65-F5344CB8AC3E}">
        <p14:creationId xmlns:p14="http://schemas.microsoft.com/office/powerpoint/2010/main" val="148809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27E54444-268D-B516-FD0F-338AA63E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341" y="3885878"/>
            <a:ext cx="476109" cy="4741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E079A6-66AC-DFAC-DBFB-C1A511CB0B80}"/>
              </a:ext>
            </a:extLst>
          </p:cNvPr>
          <p:cNvGrpSpPr/>
          <p:nvPr/>
        </p:nvGrpSpPr>
        <p:grpSpPr>
          <a:xfrm>
            <a:off x="1835809" y="1428843"/>
            <a:ext cx="5472381" cy="2682696"/>
            <a:chOff x="1198179" y="1153745"/>
            <a:chExt cx="6629530" cy="3249959"/>
          </a:xfrm>
          <a:solidFill>
            <a:schemeClr val="bg2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25B967-8C6B-AFCA-63B2-6DE5A25FDCFC}"/>
                </a:ext>
              </a:extLst>
            </p:cNvPr>
            <p:cNvSpPr/>
            <p:nvPr/>
          </p:nvSpPr>
          <p:spPr>
            <a:xfrm>
              <a:off x="1198179" y="2840240"/>
              <a:ext cx="3255709" cy="15634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D4F8E5-E7CC-FC6B-AB7B-442A9A9F9C55}"/>
                </a:ext>
              </a:extLst>
            </p:cNvPr>
            <p:cNvSpPr/>
            <p:nvPr/>
          </p:nvSpPr>
          <p:spPr>
            <a:xfrm>
              <a:off x="1198179" y="1153745"/>
              <a:ext cx="3255709" cy="1563464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80DEC7-9703-542D-69BA-2A5784CC9AF6}"/>
                </a:ext>
              </a:extLst>
            </p:cNvPr>
            <p:cNvSpPr/>
            <p:nvPr/>
          </p:nvSpPr>
          <p:spPr>
            <a:xfrm>
              <a:off x="4572000" y="2840240"/>
              <a:ext cx="3255709" cy="15634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7A983C-517B-CFCA-E1AC-0CB6529A3A69}"/>
                </a:ext>
              </a:extLst>
            </p:cNvPr>
            <p:cNvSpPr/>
            <p:nvPr/>
          </p:nvSpPr>
          <p:spPr>
            <a:xfrm>
              <a:off x="4572000" y="1153745"/>
              <a:ext cx="3255709" cy="15634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BC10BC-3341-6A7B-41C7-3404EB0ED923}"/>
                </a:ext>
              </a:extLst>
            </p:cNvPr>
            <p:cNvSpPr txBox="1"/>
            <p:nvPr/>
          </p:nvSpPr>
          <p:spPr>
            <a:xfrm>
              <a:off x="5509215" y="1573367"/>
              <a:ext cx="1674386" cy="782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Meet donor preference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0ABC6A-62BD-1C7A-9223-2F857B35EF9D}"/>
                </a:ext>
              </a:extLst>
            </p:cNvPr>
            <p:cNvSpPr txBox="1"/>
            <p:nvPr/>
          </p:nvSpPr>
          <p:spPr>
            <a:xfrm>
              <a:off x="1997907" y="1573368"/>
              <a:ext cx="1656251" cy="782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Tool to upgrade</a:t>
              </a:r>
              <a:endParaRPr lang="en-US" sz="1350" dirty="0">
                <a:solidFill>
                  <a:schemeClr val="tx2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442893-63BF-C8F9-B01F-9A3325F8C5E3}"/>
                </a:ext>
              </a:extLst>
            </p:cNvPr>
            <p:cNvSpPr txBox="1"/>
            <p:nvPr/>
          </p:nvSpPr>
          <p:spPr>
            <a:xfrm>
              <a:off x="5142412" y="3398257"/>
              <a:ext cx="2262573" cy="44742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Habit</a:t>
              </a:r>
              <a:endParaRPr lang="en-US" dirty="0">
                <a:solidFill>
                  <a:schemeClr val="tx2"/>
                </a:solidFill>
                <a:cs typeface="Calibri Ligh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FA8D7E-5E24-AE3E-8B24-2E1E1C22D972}"/>
                </a:ext>
              </a:extLst>
            </p:cNvPr>
            <p:cNvSpPr txBox="1"/>
            <p:nvPr/>
          </p:nvSpPr>
          <p:spPr>
            <a:xfrm>
              <a:off x="1997907" y="3272418"/>
              <a:ext cx="1760837" cy="782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Positive peer pressure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1DAB353C-E40C-B8A0-839D-DEE68F58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0" y="837977"/>
            <a:ext cx="12192000" cy="799920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n-lt"/>
              </a:rPr>
              <a:t>WHY DO WE DO THIS IN THE FIRST PLACE? 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THE FUNDRAISER PERSPECTIVE</a:t>
            </a:r>
          </a:p>
        </p:txBody>
      </p:sp>
    </p:spTree>
    <p:extLst>
      <p:ext uri="{BB962C8B-B14F-4D97-AF65-F5344CB8AC3E}">
        <p14:creationId xmlns:p14="http://schemas.microsoft.com/office/powerpoint/2010/main" val="1365215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27E54444-268D-B516-FD0F-338AA63E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341" y="3885878"/>
            <a:ext cx="476109" cy="4741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D92F92C-C1A6-6B53-035B-3200EB60201E}"/>
              </a:ext>
            </a:extLst>
          </p:cNvPr>
          <p:cNvGrpSpPr/>
          <p:nvPr/>
        </p:nvGrpSpPr>
        <p:grpSpPr>
          <a:xfrm>
            <a:off x="1266840" y="1861722"/>
            <a:ext cx="6561815" cy="2443801"/>
            <a:chOff x="928785" y="2010893"/>
            <a:chExt cx="10441528" cy="388871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9E0AF1F-7B5C-FB3E-AE80-088C47E819DA}"/>
                </a:ext>
              </a:extLst>
            </p:cNvPr>
            <p:cNvGrpSpPr/>
            <p:nvPr/>
          </p:nvGrpSpPr>
          <p:grpSpPr>
            <a:xfrm>
              <a:off x="8167905" y="2033751"/>
              <a:ext cx="3202408" cy="3483813"/>
              <a:chOff x="2585849" y="1098094"/>
              <a:chExt cx="1916351" cy="2195675"/>
            </a:xfrm>
          </p:grpSpPr>
          <p:sp>
            <p:nvSpPr>
              <p:cNvPr id="52" name="Freeform: Shape 74">
                <a:extLst>
                  <a:ext uri="{FF2B5EF4-FFF2-40B4-BE49-F238E27FC236}">
                    <a16:creationId xmlns:a16="http://schemas.microsoft.com/office/drawing/2014/main" id="{F6E8D12D-D37E-90A8-D76C-A802372418C7}"/>
                  </a:ext>
                </a:extLst>
              </p:cNvPr>
              <p:cNvSpPr/>
              <p:nvPr/>
            </p:nvSpPr>
            <p:spPr>
              <a:xfrm>
                <a:off x="2654346" y="1098096"/>
                <a:ext cx="1847854" cy="2195673"/>
              </a:xfrm>
              <a:custGeom>
                <a:avLst/>
                <a:gdLst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954734 w 1565920"/>
                  <a:gd name="connsiteY4" fmla="*/ 440922 h 2064111"/>
                  <a:gd name="connsiteX5" fmla="*/ 1338276 w 1565920"/>
                  <a:gd name="connsiteY5" fmla="*/ 661482 h 2064111"/>
                  <a:gd name="connsiteX6" fmla="*/ 1565920 w 1565920"/>
                  <a:gd name="connsiteY6" fmla="*/ 530572 h 2064111"/>
                  <a:gd name="connsiteX7" fmla="*/ 1565920 w 1565920"/>
                  <a:gd name="connsiteY7" fmla="*/ 2064111 h 2064111"/>
                  <a:gd name="connsiteX8" fmla="*/ 0 w 1565920"/>
                  <a:gd name="connsiteY8" fmla="*/ 2064111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1338276 w 1565920"/>
                  <a:gd name="connsiteY4" fmla="*/ 661482 h 2064111"/>
                  <a:gd name="connsiteX5" fmla="*/ 1565920 w 1565920"/>
                  <a:gd name="connsiteY5" fmla="*/ 530572 h 2064111"/>
                  <a:gd name="connsiteX6" fmla="*/ 1565920 w 1565920"/>
                  <a:gd name="connsiteY6" fmla="*/ 2064111 h 2064111"/>
                  <a:gd name="connsiteX7" fmla="*/ 0 w 1565920"/>
                  <a:gd name="connsiteY7" fmla="*/ 2064111 h 2064111"/>
                  <a:gd name="connsiteX8" fmla="*/ 0 w 1565920"/>
                  <a:gd name="connsiteY8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338276 w 1565920"/>
                  <a:gd name="connsiteY3" fmla="*/ 661482 h 2064111"/>
                  <a:gd name="connsiteX4" fmla="*/ 1565920 w 1565920"/>
                  <a:gd name="connsiteY4" fmla="*/ 530572 h 2064111"/>
                  <a:gd name="connsiteX5" fmla="*/ 1565920 w 1565920"/>
                  <a:gd name="connsiteY5" fmla="*/ 2064111 h 2064111"/>
                  <a:gd name="connsiteX6" fmla="*/ 0 w 1565920"/>
                  <a:gd name="connsiteY6" fmla="*/ 2064111 h 2064111"/>
                  <a:gd name="connsiteX7" fmla="*/ 0 w 1565920"/>
                  <a:gd name="connsiteY7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5920 w 1565920"/>
                  <a:gd name="connsiteY2" fmla="*/ 530572 h 2064111"/>
                  <a:gd name="connsiteX3" fmla="*/ 1565920 w 1565920"/>
                  <a:gd name="connsiteY3" fmla="*/ 2064111 h 2064111"/>
                  <a:gd name="connsiteX4" fmla="*/ 0 w 1565920"/>
                  <a:gd name="connsiteY4" fmla="*/ 2064111 h 2064111"/>
                  <a:gd name="connsiteX5" fmla="*/ 0 w 1565920"/>
                  <a:gd name="connsiteY5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160805 w 1565920"/>
                  <a:gd name="connsiteY2" fmla="*/ 176913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0855 w 1565920"/>
                  <a:gd name="connsiteY2" fmla="*/ 530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7680 w 1565920"/>
                  <a:gd name="connsiteY2" fmla="*/ 149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863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22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6886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1648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4670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93 h 2064204"/>
                  <a:gd name="connsiteX1" fmla="*/ 954733 w 1565920"/>
                  <a:gd name="connsiteY1" fmla="*/ 93 h 2064204"/>
                  <a:gd name="connsiteX2" fmla="*/ 1564030 w 1565920"/>
                  <a:gd name="connsiteY2" fmla="*/ 0 h 2064204"/>
                  <a:gd name="connsiteX3" fmla="*/ 1565920 w 1565920"/>
                  <a:gd name="connsiteY3" fmla="*/ 530665 h 2064204"/>
                  <a:gd name="connsiteX4" fmla="*/ 1565920 w 1565920"/>
                  <a:gd name="connsiteY4" fmla="*/ 2064204 h 2064204"/>
                  <a:gd name="connsiteX5" fmla="*/ 0 w 1565920"/>
                  <a:gd name="connsiteY5" fmla="*/ 2064204 h 2064204"/>
                  <a:gd name="connsiteX6" fmla="*/ 0 w 1565920"/>
                  <a:gd name="connsiteY6" fmla="*/ 93 h 206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5920" h="2064204">
                    <a:moveTo>
                      <a:pt x="0" y="93"/>
                    </a:moveTo>
                    <a:lnTo>
                      <a:pt x="954733" y="93"/>
                    </a:lnTo>
                    <a:lnTo>
                      <a:pt x="1564030" y="0"/>
                    </a:lnTo>
                    <a:cubicBezTo>
                      <a:pt x="1565718" y="159161"/>
                      <a:pt x="1564232" y="371504"/>
                      <a:pt x="1565920" y="530665"/>
                    </a:cubicBezTo>
                    <a:lnTo>
                      <a:pt x="1565920" y="2064204"/>
                    </a:lnTo>
                    <a:lnTo>
                      <a:pt x="0" y="2064204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2B14EE3-FB0F-4CB5-BFF8-0B295F8F800F}"/>
                  </a:ext>
                </a:extLst>
              </p:cNvPr>
              <p:cNvSpPr/>
              <p:nvPr/>
            </p:nvSpPr>
            <p:spPr>
              <a:xfrm>
                <a:off x="2585849" y="1098094"/>
                <a:ext cx="37239" cy="21956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7E990E-B886-74B4-7ED1-31BF7400CE74}"/>
                </a:ext>
              </a:extLst>
            </p:cNvPr>
            <p:cNvSpPr txBox="1"/>
            <p:nvPr/>
          </p:nvSpPr>
          <p:spPr>
            <a:xfrm>
              <a:off x="8293232" y="2765198"/>
              <a:ext cx="2928923" cy="3134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EXCEPTIONS             POLICY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(Who decides if we want to go outside this policy)</a:t>
              </a:r>
              <a:endPara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L="174625" indent="-174625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2"/>
                </a:solidFill>
              </a:endParaRPr>
            </a:p>
            <a:p>
              <a:endParaRPr lang="en-US" sz="1400">
                <a:solidFill>
                  <a:schemeClr val="tx2"/>
                </a:solidFill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4D08D46-4AB1-F07A-A45D-F9649C0CB2B1}"/>
                </a:ext>
              </a:extLst>
            </p:cNvPr>
            <p:cNvGrpSpPr/>
            <p:nvPr/>
          </p:nvGrpSpPr>
          <p:grpSpPr>
            <a:xfrm>
              <a:off x="928785" y="2010893"/>
              <a:ext cx="3191326" cy="3483808"/>
              <a:chOff x="1195853" y="1098095"/>
              <a:chExt cx="1909715" cy="2195670"/>
            </a:xfrm>
          </p:grpSpPr>
          <p:sp>
            <p:nvSpPr>
              <p:cNvPr id="48" name="Freeform: Shape 78">
                <a:extLst>
                  <a:ext uri="{FF2B5EF4-FFF2-40B4-BE49-F238E27FC236}">
                    <a16:creationId xmlns:a16="http://schemas.microsoft.com/office/drawing/2014/main" id="{4CE4CC24-8347-CFEB-D15C-D31E2EF1A053}"/>
                  </a:ext>
                </a:extLst>
              </p:cNvPr>
              <p:cNvSpPr/>
              <p:nvPr/>
            </p:nvSpPr>
            <p:spPr>
              <a:xfrm>
                <a:off x="1257715" y="1098095"/>
                <a:ext cx="1847853" cy="2195670"/>
              </a:xfrm>
              <a:custGeom>
                <a:avLst/>
                <a:gdLst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954734 w 1565920"/>
                  <a:gd name="connsiteY4" fmla="*/ 440922 h 2064111"/>
                  <a:gd name="connsiteX5" fmla="*/ 1338276 w 1565920"/>
                  <a:gd name="connsiteY5" fmla="*/ 661482 h 2064111"/>
                  <a:gd name="connsiteX6" fmla="*/ 1565920 w 1565920"/>
                  <a:gd name="connsiteY6" fmla="*/ 530572 h 2064111"/>
                  <a:gd name="connsiteX7" fmla="*/ 1565920 w 1565920"/>
                  <a:gd name="connsiteY7" fmla="*/ 2064111 h 2064111"/>
                  <a:gd name="connsiteX8" fmla="*/ 0 w 1565920"/>
                  <a:gd name="connsiteY8" fmla="*/ 2064111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1338276 w 1565920"/>
                  <a:gd name="connsiteY4" fmla="*/ 661482 h 2064111"/>
                  <a:gd name="connsiteX5" fmla="*/ 1565920 w 1565920"/>
                  <a:gd name="connsiteY5" fmla="*/ 530572 h 2064111"/>
                  <a:gd name="connsiteX6" fmla="*/ 1565920 w 1565920"/>
                  <a:gd name="connsiteY6" fmla="*/ 2064111 h 2064111"/>
                  <a:gd name="connsiteX7" fmla="*/ 0 w 1565920"/>
                  <a:gd name="connsiteY7" fmla="*/ 2064111 h 2064111"/>
                  <a:gd name="connsiteX8" fmla="*/ 0 w 1565920"/>
                  <a:gd name="connsiteY8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338276 w 1565920"/>
                  <a:gd name="connsiteY3" fmla="*/ 661482 h 2064111"/>
                  <a:gd name="connsiteX4" fmla="*/ 1565920 w 1565920"/>
                  <a:gd name="connsiteY4" fmla="*/ 530572 h 2064111"/>
                  <a:gd name="connsiteX5" fmla="*/ 1565920 w 1565920"/>
                  <a:gd name="connsiteY5" fmla="*/ 2064111 h 2064111"/>
                  <a:gd name="connsiteX6" fmla="*/ 0 w 1565920"/>
                  <a:gd name="connsiteY6" fmla="*/ 2064111 h 2064111"/>
                  <a:gd name="connsiteX7" fmla="*/ 0 w 1565920"/>
                  <a:gd name="connsiteY7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5920 w 1565920"/>
                  <a:gd name="connsiteY2" fmla="*/ 530572 h 2064111"/>
                  <a:gd name="connsiteX3" fmla="*/ 1565920 w 1565920"/>
                  <a:gd name="connsiteY3" fmla="*/ 2064111 h 2064111"/>
                  <a:gd name="connsiteX4" fmla="*/ 0 w 1565920"/>
                  <a:gd name="connsiteY4" fmla="*/ 2064111 h 2064111"/>
                  <a:gd name="connsiteX5" fmla="*/ 0 w 1565920"/>
                  <a:gd name="connsiteY5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160805 w 1565920"/>
                  <a:gd name="connsiteY2" fmla="*/ 176913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0855 w 1565920"/>
                  <a:gd name="connsiteY2" fmla="*/ 530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7680 w 1565920"/>
                  <a:gd name="connsiteY2" fmla="*/ 149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863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22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6886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1648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4670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93 h 2064204"/>
                  <a:gd name="connsiteX1" fmla="*/ 954733 w 1565920"/>
                  <a:gd name="connsiteY1" fmla="*/ 93 h 2064204"/>
                  <a:gd name="connsiteX2" fmla="*/ 1564030 w 1565920"/>
                  <a:gd name="connsiteY2" fmla="*/ 0 h 2064204"/>
                  <a:gd name="connsiteX3" fmla="*/ 1565920 w 1565920"/>
                  <a:gd name="connsiteY3" fmla="*/ 530665 h 2064204"/>
                  <a:gd name="connsiteX4" fmla="*/ 1565920 w 1565920"/>
                  <a:gd name="connsiteY4" fmla="*/ 2064204 h 2064204"/>
                  <a:gd name="connsiteX5" fmla="*/ 0 w 1565920"/>
                  <a:gd name="connsiteY5" fmla="*/ 2064204 h 2064204"/>
                  <a:gd name="connsiteX6" fmla="*/ 0 w 1565920"/>
                  <a:gd name="connsiteY6" fmla="*/ 93 h 206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5920" h="2064204">
                    <a:moveTo>
                      <a:pt x="0" y="93"/>
                    </a:moveTo>
                    <a:lnTo>
                      <a:pt x="954733" y="93"/>
                    </a:lnTo>
                    <a:lnTo>
                      <a:pt x="1564030" y="0"/>
                    </a:lnTo>
                    <a:cubicBezTo>
                      <a:pt x="1565718" y="159161"/>
                      <a:pt x="1564232" y="371504"/>
                      <a:pt x="1565920" y="530665"/>
                    </a:cubicBezTo>
                    <a:lnTo>
                      <a:pt x="1565920" y="2064204"/>
                    </a:lnTo>
                    <a:lnTo>
                      <a:pt x="0" y="2064204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0AEE477-015D-7450-1417-61E6BFCBEFA4}"/>
                  </a:ext>
                </a:extLst>
              </p:cNvPr>
              <p:cNvSpPr/>
              <p:nvPr/>
            </p:nvSpPr>
            <p:spPr>
              <a:xfrm>
                <a:off x="1195853" y="1098187"/>
                <a:ext cx="37239" cy="219557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A19607-E0AE-3B6C-C565-DC039AC00C61}"/>
                </a:ext>
              </a:extLst>
            </p:cNvPr>
            <p:cNvSpPr txBox="1"/>
            <p:nvPr/>
          </p:nvSpPr>
          <p:spPr>
            <a:xfrm>
              <a:off x="1112446" y="2654701"/>
              <a:ext cx="2927380" cy="2399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SPECIFIED DURATION &amp; GIFT AMOUNT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 Light" panose="020F0302020204030204" pitchFamily="34" charset="0"/>
                  <a:cs typeface="Calibri Light" panose="020F0302020204030204" pitchFamily="34" charset="0"/>
                </a:rPr>
                <a:t>(You get this at this level for this long)</a:t>
              </a: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4F59AAC-E0C5-B57C-E6EC-82F52B309D8F}"/>
                </a:ext>
              </a:extLst>
            </p:cNvPr>
            <p:cNvGrpSpPr/>
            <p:nvPr/>
          </p:nvGrpSpPr>
          <p:grpSpPr>
            <a:xfrm>
              <a:off x="4548345" y="2036007"/>
              <a:ext cx="3191324" cy="3483808"/>
              <a:chOff x="1195853" y="1098095"/>
              <a:chExt cx="1909715" cy="2195670"/>
            </a:xfrm>
          </p:grpSpPr>
          <p:sp>
            <p:nvSpPr>
              <p:cNvPr id="44" name="Freeform: Shape 20">
                <a:extLst>
                  <a:ext uri="{FF2B5EF4-FFF2-40B4-BE49-F238E27FC236}">
                    <a16:creationId xmlns:a16="http://schemas.microsoft.com/office/drawing/2014/main" id="{74E4352D-44F1-2C8E-E484-DB8D9A9B1946}"/>
                  </a:ext>
                </a:extLst>
              </p:cNvPr>
              <p:cNvSpPr/>
              <p:nvPr/>
            </p:nvSpPr>
            <p:spPr>
              <a:xfrm>
                <a:off x="1257715" y="1098095"/>
                <a:ext cx="1847853" cy="2195670"/>
              </a:xfrm>
              <a:custGeom>
                <a:avLst/>
                <a:gdLst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954734 w 1565920"/>
                  <a:gd name="connsiteY4" fmla="*/ 440922 h 2064111"/>
                  <a:gd name="connsiteX5" fmla="*/ 1338276 w 1565920"/>
                  <a:gd name="connsiteY5" fmla="*/ 661482 h 2064111"/>
                  <a:gd name="connsiteX6" fmla="*/ 1565920 w 1565920"/>
                  <a:gd name="connsiteY6" fmla="*/ 530572 h 2064111"/>
                  <a:gd name="connsiteX7" fmla="*/ 1565920 w 1565920"/>
                  <a:gd name="connsiteY7" fmla="*/ 2064111 h 2064111"/>
                  <a:gd name="connsiteX8" fmla="*/ 0 w 1565920"/>
                  <a:gd name="connsiteY8" fmla="*/ 2064111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954734 w 1565920"/>
                  <a:gd name="connsiteY3" fmla="*/ 356761 h 2064111"/>
                  <a:gd name="connsiteX4" fmla="*/ 1338276 w 1565920"/>
                  <a:gd name="connsiteY4" fmla="*/ 661482 h 2064111"/>
                  <a:gd name="connsiteX5" fmla="*/ 1565920 w 1565920"/>
                  <a:gd name="connsiteY5" fmla="*/ 530572 h 2064111"/>
                  <a:gd name="connsiteX6" fmla="*/ 1565920 w 1565920"/>
                  <a:gd name="connsiteY6" fmla="*/ 2064111 h 2064111"/>
                  <a:gd name="connsiteX7" fmla="*/ 0 w 1565920"/>
                  <a:gd name="connsiteY7" fmla="*/ 2064111 h 2064111"/>
                  <a:gd name="connsiteX8" fmla="*/ 0 w 1565920"/>
                  <a:gd name="connsiteY8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338276 w 1565920"/>
                  <a:gd name="connsiteY3" fmla="*/ 661482 h 2064111"/>
                  <a:gd name="connsiteX4" fmla="*/ 1565920 w 1565920"/>
                  <a:gd name="connsiteY4" fmla="*/ 530572 h 2064111"/>
                  <a:gd name="connsiteX5" fmla="*/ 1565920 w 1565920"/>
                  <a:gd name="connsiteY5" fmla="*/ 2064111 h 2064111"/>
                  <a:gd name="connsiteX6" fmla="*/ 0 w 1565920"/>
                  <a:gd name="connsiteY6" fmla="*/ 2064111 h 2064111"/>
                  <a:gd name="connsiteX7" fmla="*/ 0 w 1565920"/>
                  <a:gd name="connsiteY7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954733 w 1565920"/>
                  <a:gd name="connsiteY2" fmla="*/ 35676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5920 w 1565920"/>
                  <a:gd name="connsiteY2" fmla="*/ 530572 h 2064111"/>
                  <a:gd name="connsiteX3" fmla="*/ 1565920 w 1565920"/>
                  <a:gd name="connsiteY3" fmla="*/ 2064111 h 2064111"/>
                  <a:gd name="connsiteX4" fmla="*/ 0 w 1565920"/>
                  <a:gd name="connsiteY4" fmla="*/ 2064111 h 2064111"/>
                  <a:gd name="connsiteX5" fmla="*/ 0 w 1565920"/>
                  <a:gd name="connsiteY5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160805 w 1565920"/>
                  <a:gd name="connsiteY2" fmla="*/ 176913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0855 w 1565920"/>
                  <a:gd name="connsiteY2" fmla="*/ 530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7680 w 1565920"/>
                  <a:gd name="connsiteY2" fmla="*/ 149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863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4505 w 1565920"/>
                  <a:gd name="connsiteY2" fmla="*/ 2288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56886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1648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7051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0 h 2064111"/>
                  <a:gd name="connsiteX1" fmla="*/ 954733 w 1565920"/>
                  <a:gd name="connsiteY1" fmla="*/ 0 h 2064111"/>
                  <a:gd name="connsiteX2" fmla="*/ 1564030 w 1565920"/>
                  <a:gd name="connsiteY2" fmla="*/ 4670 h 2064111"/>
                  <a:gd name="connsiteX3" fmla="*/ 1565920 w 1565920"/>
                  <a:gd name="connsiteY3" fmla="*/ 530572 h 2064111"/>
                  <a:gd name="connsiteX4" fmla="*/ 1565920 w 1565920"/>
                  <a:gd name="connsiteY4" fmla="*/ 2064111 h 2064111"/>
                  <a:gd name="connsiteX5" fmla="*/ 0 w 1565920"/>
                  <a:gd name="connsiteY5" fmla="*/ 2064111 h 2064111"/>
                  <a:gd name="connsiteX6" fmla="*/ 0 w 1565920"/>
                  <a:gd name="connsiteY6" fmla="*/ 0 h 2064111"/>
                  <a:gd name="connsiteX0" fmla="*/ 0 w 1565920"/>
                  <a:gd name="connsiteY0" fmla="*/ 93 h 2064204"/>
                  <a:gd name="connsiteX1" fmla="*/ 954733 w 1565920"/>
                  <a:gd name="connsiteY1" fmla="*/ 93 h 2064204"/>
                  <a:gd name="connsiteX2" fmla="*/ 1564030 w 1565920"/>
                  <a:gd name="connsiteY2" fmla="*/ 0 h 2064204"/>
                  <a:gd name="connsiteX3" fmla="*/ 1565920 w 1565920"/>
                  <a:gd name="connsiteY3" fmla="*/ 530665 h 2064204"/>
                  <a:gd name="connsiteX4" fmla="*/ 1565920 w 1565920"/>
                  <a:gd name="connsiteY4" fmla="*/ 2064204 h 2064204"/>
                  <a:gd name="connsiteX5" fmla="*/ 0 w 1565920"/>
                  <a:gd name="connsiteY5" fmla="*/ 2064204 h 2064204"/>
                  <a:gd name="connsiteX6" fmla="*/ 0 w 1565920"/>
                  <a:gd name="connsiteY6" fmla="*/ 93 h 206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5920" h="2064204">
                    <a:moveTo>
                      <a:pt x="0" y="93"/>
                    </a:moveTo>
                    <a:lnTo>
                      <a:pt x="954733" y="93"/>
                    </a:lnTo>
                    <a:lnTo>
                      <a:pt x="1564030" y="0"/>
                    </a:lnTo>
                    <a:cubicBezTo>
                      <a:pt x="1565718" y="159161"/>
                      <a:pt x="1564232" y="371504"/>
                      <a:pt x="1565920" y="530665"/>
                    </a:cubicBezTo>
                    <a:lnTo>
                      <a:pt x="1565920" y="2064204"/>
                    </a:lnTo>
                    <a:lnTo>
                      <a:pt x="0" y="2064204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C3DE95A-C378-25F0-90ED-F8E4AAE34F96}"/>
                  </a:ext>
                </a:extLst>
              </p:cNvPr>
              <p:cNvSpPr/>
              <p:nvPr/>
            </p:nvSpPr>
            <p:spPr>
              <a:xfrm>
                <a:off x="1195853" y="1098187"/>
                <a:ext cx="37239" cy="219557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FC0A92-7373-4F65-95CB-743950CFD5EF}"/>
                </a:ext>
              </a:extLst>
            </p:cNvPr>
            <p:cNvSpPr txBox="1"/>
            <p:nvPr/>
          </p:nvSpPr>
          <p:spPr>
            <a:xfrm>
              <a:off x="4662810" y="2767280"/>
              <a:ext cx="3002014" cy="1763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MORALS &amp; VALUES CLAUSE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b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(Just in case moment)</a:t>
              </a: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42D241C4-38E9-14EF-5EE0-E9108EC87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0" y="837977"/>
            <a:ext cx="12192000" cy="79992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COMMON TRAITS 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OF A NAMING AND RECOGNITION POLICY</a:t>
            </a:r>
          </a:p>
        </p:txBody>
      </p:sp>
    </p:spTree>
    <p:extLst>
      <p:ext uri="{BB962C8B-B14F-4D97-AF65-F5344CB8AC3E}">
        <p14:creationId xmlns:p14="http://schemas.microsoft.com/office/powerpoint/2010/main" val="1395383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27E54444-268D-B516-FD0F-338AA63E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341" y="3885878"/>
            <a:ext cx="476109" cy="47415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9500B554-32C9-2184-CA5C-8D3E0A8D49A5}"/>
              </a:ext>
            </a:extLst>
          </p:cNvPr>
          <p:cNvGrpSpPr/>
          <p:nvPr/>
        </p:nvGrpSpPr>
        <p:grpSpPr>
          <a:xfrm>
            <a:off x="1280391" y="1339058"/>
            <a:ext cx="6318851" cy="2691190"/>
            <a:chOff x="1412574" y="1339058"/>
            <a:chExt cx="6318851" cy="26911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B0D7547-D3A8-4CEA-C262-26DFCDE11861}"/>
                </a:ext>
              </a:extLst>
            </p:cNvPr>
            <p:cNvGrpSpPr/>
            <p:nvPr/>
          </p:nvGrpSpPr>
          <p:grpSpPr>
            <a:xfrm>
              <a:off x="1412574" y="1339058"/>
              <a:ext cx="6318851" cy="2691190"/>
              <a:chOff x="928785" y="2010893"/>
              <a:chExt cx="6810885" cy="3508922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BFDFD251-F129-E1F7-0115-BA2F3F24D7FF}"/>
                  </a:ext>
                </a:extLst>
              </p:cNvPr>
              <p:cNvGrpSpPr/>
              <p:nvPr/>
            </p:nvGrpSpPr>
            <p:grpSpPr>
              <a:xfrm>
                <a:off x="928785" y="2010893"/>
                <a:ext cx="3191324" cy="3483809"/>
                <a:chOff x="1195853" y="1098095"/>
                <a:chExt cx="1909715" cy="2195670"/>
              </a:xfrm>
            </p:grpSpPr>
            <p:sp>
              <p:nvSpPr>
                <p:cNvPr id="34" name="Freeform: Shape 78">
                  <a:extLst>
                    <a:ext uri="{FF2B5EF4-FFF2-40B4-BE49-F238E27FC236}">
                      <a16:creationId xmlns:a16="http://schemas.microsoft.com/office/drawing/2014/main" id="{0A594E4D-0233-5063-10E3-6667E1232CB9}"/>
                    </a:ext>
                  </a:extLst>
                </p:cNvPr>
                <p:cNvSpPr/>
                <p:nvPr/>
              </p:nvSpPr>
              <p:spPr>
                <a:xfrm>
                  <a:off x="1257715" y="1098095"/>
                  <a:ext cx="1847853" cy="2195670"/>
                </a:xfrm>
                <a:custGeom>
                  <a:avLst/>
                  <a:gdLst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954733 w 1565920"/>
                    <a:gd name="connsiteY2" fmla="*/ 356761 h 2064111"/>
                    <a:gd name="connsiteX3" fmla="*/ 954734 w 1565920"/>
                    <a:gd name="connsiteY3" fmla="*/ 356761 h 2064111"/>
                    <a:gd name="connsiteX4" fmla="*/ 954734 w 1565920"/>
                    <a:gd name="connsiteY4" fmla="*/ 440922 h 2064111"/>
                    <a:gd name="connsiteX5" fmla="*/ 1338276 w 1565920"/>
                    <a:gd name="connsiteY5" fmla="*/ 661482 h 2064111"/>
                    <a:gd name="connsiteX6" fmla="*/ 1565920 w 1565920"/>
                    <a:gd name="connsiteY6" fmla="*/ 530572 h 2064111"/>
                    <a:gd name="connsiteX7" fmla="*/ 1565920 w 1565920"/>
                    <a:gd name="connsiteY7" fmla="*/ 2064111 h 2064111"/>
                    <a:gd name="connsiteX8" fmla="*/ 0 w 1565920"/>
                    <a:gd name="connsiteY8" fmla="*/ 2064111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954733 w 1565920"/>
                    <a:gd name="connsiteY2" fmla="*/ 356761 h 2064111"/>
                    <a:gd name="connsiteX3" fmla="*/ 954734 w 1565920"/>
                    <a:gd name="connsiteY3" fmla="*/ 356761 h 2064111"/>
                    <a:gd name="connsiteX4" fmla="*/ 1338276 w 1565920"/>
                    <a:gd name="connsiteY4" fmla="*/ 661482 h 2064111"/>
                    <a:gd name="connsiteX5" fmla="*/ 1565920 w 1565920"/>
                    <a:gd name="connsiteY5" fmla="*/ 530572 h 2064111"/>
                    <a:gd name="connsiteX6" fmla="*/ 1565920 w 1565920"/>
                    <a:gd name="connsiteY6" fmla="*/ 2064111 h 2064111"/>
                    <a:gd name="connsiteX7" fmla="*/ 0 w 1565920"/>
                    <a:gd name="connsiteY7" fmla="*/ 2064111 h 2064111"/>
                    <a:gd name="connsiteX8" fmla="*/ 0 w 1565920"/>
                    <a:gd name="connsiteY8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954733 w 1565920"/>
                    <a:gd name="connsiteY2" fmla="*/ 356761 h 2064111"/>
                    <a:gd name="connsiteX3" fmla="*/ 1338276 w 1565920"/>
                    <a:gd name="connsiteY3" fmla="*/ 661482 h 2064111"/>
                    <a:gd name="connsiteX4" fmla="*/ 1565920 w 1565920"/>
                    <a:gd name="connsiteY4" fmla="*/ 530572 h 2064111"/>
                    <a:gd name="connsiteX5" fmla="*/ 1565920 w 1565920"/>
                    <a:gd name="connsiteY5" fmla="*/ 2064111 h 2064111"/>
                    <a:gd name="connsiteX6" fmla="*/ 0 w 1565920"/>
                    <a:gd name="connsiteY6" fmla="*/ 2064111 h 2064111"/>
                    <a:gd name="connsiteX7" fmla="*/ 0 w 1565920"/>
                    <a:gd name="connsiteY7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954733 w 1565920"/>
                    <a:gd name="connsiteY2" fmla="*/ 356761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65920 w 1565920"/>
                    <a:gd name="connsiteY2" fmla="*/ 530572 h 2064111"/>
                    <a:gd name="connsiteX3" fmla="*/ 1565920 w 1565920"/>
                    <a:gd name="connsiteY3" fmla="*/ 2064111 h 2064111"/>
                    <a:gd name="connsiteX4" fmla="*/ 0 w 1565920"/>
                    <a:gd name="connsiteY4" fmla="*/ 2064111 h 2064111"/>
                    <a:gd name="connsiteX5" fmla="*/ 0 w 1565920"/>
                    <a:gd name="connsiteY5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160805 w 1565920"/>
                    <a:gd name="connsiteY2" fmla="*/ 176913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60855 w 1565920"/>
                    <a:gd name="connsiteY2" fmla="*/ 53088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57680 w 1565920"/>
                    <a:gd name="connsiteY2" fmla="*/ 14988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54505 w 1565920"/>
                    <a:gd name="connsiteY2" fmla="*/ 8638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54505 w 1565920"/>
                    <a:gd name="connsiteY2" fmla="*/ 2288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56886 w 1565920"/>
                    <a:gd name="connsiteY2" fmla="*/ 7051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61648 w 1565920"/>
                    <a:gd name="connsiteY2" fmla="*/ 7051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64030 w 1565920"/>
                    <a:gd name="connsiteY2" fmla="*/ 7051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64030 w 1565920"/>
                    <a:gd name="connsiteY2" fmla="*/ 4670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93 h 2064204"/>
                    <a:gd name="connsiteX1" fmla="*/ 954733 w 1565920"/>
                    <a:gd name="connsiteY1" fmla="*/ 93 h 2064204"/>
                    <a:gd name="connsiteX2" fmla="*/ 1564030 w 1565920"/>
                    <a:gd name="connsiteY2" fmla="*/ 0 h 2064204"/>
                    <a:gd name="connsiteX3" fmla="*/ 1565920 w 1565920"/>
                    <a:gd name="connsiteY3" fmla="*/ 530665 h 2064204"/>
                    <a:gd name="connsiteX4" fmla="*/ 1565920 w 1565920"/>
                    <a:gd name="connsiteY4" fmla="*/ 2064204 h 2064204"/>
                    <a:gd name="connsiteX5" fmla="*/ 0 w 1565920"/>
                    <a:gd name="connsiteY5" fmla="*/ 2064204 h 2064204"/>
                    <a:gd name="connsiteX6" fmla="*/ 0 w 1565920"/>
                    <a:gd name="connsiteY6" fmla="*/ 93 h 206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5920" h="2064204">
                      <a:moveTo>
                        <a:pt x="0" y="93"/>
                      </a:moveTo>
                      <a:lnTo>
                        <a:pt x="954733" y="93"/>
                      </a:lnTo>
                      <a:lnTo>
                        <a:pt x="1564030" y="0"/>
                      </a:lnTo>
                      <a:cubicBezTo>
                        <a:pt x="1565718" y="159161"/>
                        <a:pt x="1564232" y="371504"/>
                        <a:pt x="1565920" y="530665"/>
                      </a:cubicBezTo>
                      <a:lnTo>
                        <a:pt x="1565920" y="2064204"/>
                      </a:lnTo>
                      <a:lnTo>
                        <a:pt x="0" y="2064204"/>
                      </a:lnTo>
                      <a:lnTo>
                        <a:pt x="0" y="93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80F0C9A-4FA8-5D40-054C-36507145E24A}"/>
                    </a:ext>
                  </a:extLst>
                </p:cNvPr>
                <p:cNvSpPr/>
                <p:nvPr/>
              </p:nvSpPr>
              <p:spPr>
                <a:xfrm>
                  <a:off x="1195853" y="1098187"/>
                  <a:ext cx="37239" cy="2195578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B064CD1-4135-D656-888E-1737397BB1A9}"/>
                  </a:ext>
                </a:extLst>
              </p:cNvPr>
              <p:cNvGrpSpPr/>
              <p:nvPr/>
            </p:nvGrpSpPr>
            <p:grpSpPr>
              <a:xfrm>
                <a:off x="4548345" y="2036007"/>
                <a:ext cx="3191325" cy="3483808"/>
                <a:chOff x="1195853" y="1098095"/>
                <a:chExt cx="1909715" cy="2195670"/>
              </a:xfrm>
            </p:grpSpPr>
            <p:sp>
              <p:nvSpPr>
                <p:cNvPr id="30" name="Freeform: Shape 20">
                  <a:extLst>
                    <a:ext uri="{FF2B5EF4-FFF2-40B4-BE49-F238E27FC236}">
                      <a16:creationId xmlns:a16="http://schemas.microsoft.com/office/drawing/2014/main" id="{A9CBAA7A-6BE8-CFB1-36E7-7974DB9F62E6}"/>
                    </a:ext>
                  </a:extLst>
                </p:cNvPr>
                <p:cNvSpPr/>
                <p:nvPr/>
              </p:nvSpPr>
              <p:spPr>
                <a:xfrm>
                  <a:off x="1257715" y="1098095"/>
                  <a:ext cx="1847853" cy="2195670"/>
                </a:xfrm>
                <a:custGeom>
                  <a:avLst/>
                  <a:gdLst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954733 w 1565920"/>
                    <a:gd name="connsiteY2" fmla="*/ 356761 h 2064111"/>
                    <a:gd name="connsiteX3" fmla="*/ 954734 w 1565920"/>
                    <a:gd name="connsiteY3" fmla="*/ 356761 h 2064111"/>
                    <a:gd name="connsiteX4" fmla="*/ 954734 w 1565920"/>
                    <a:gd name="connsiteY4" fmla="*/ 440922 h 2064111"/>
                    <a:gd name="connsiteX5" fmla="*/ 1338276 w 1565920"/>
                    <a:gd name="connsiteY5" fmla="*/ 661482 h 2064111"/>
                    <a:gd name="connsiteX6" fmla="*/ 1565920 w 1565920"/>
                    <a:gd name="connsiteY6" fmla="*/ 530572 h 2064111"/>
                    <a:gd name="connsiteX7" fmla="*/ 1565920 w 1565920"/>
                    <a:gd name="connsiteY7" fmla="*/ 2064111 h 2064111"/>
                    <a:gd name="connsiteX8" fmla="*/ 0 w 1565920"/>
                    <a:gd name="connsiteY8" fmla="*/ 2064111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954733 w 1565920"/>
                    <a:gd name="connsiteY2" fmla="*/ 356761 h 2064111"/>
                    <a:gd name="connsiteX3" fmla="*/ 954734 w 1565920"/>
                    <a:gd name="connsiteY3" fmla="*/ 356761 h 2064111"/>
                    <a:gd name="connsiteX4" fmla="*/ 1338276 w 1565920"/>
                    <a:gd name="connsiteY4" fmla="*/ 661482 h 2064111"/>
                    <a:gd name="connsiteX5" fmla="*/ 1565920 w 1565920"/>
                    <a:gd name="connsiteY5" fmla="*/ 530572 h 2064111"/>
                    <a:gd name="connsiteX6" fmla="*/ 1565920 w 1565920"/>
                    <a:gd name="connsiteY6" fmla="*/ 2064111 h 2064111"/>
                    <a:gd name="connsiteX7" fmla="*/ 0 w 1565920"/>
                    <a:gd name="connsiteY7" fmla="*/ 2064111 h 2064111"/>
                    <a:gd name="connsiteX8" fmla="*/ 0 w 1565920"/>
                    <a:gd name="connsiteY8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954733 w 1565920"/>
                    <a:gd name="connsiteY2" fmla="*/ 356761 h 2064111"/>
                    <a:gd name="connsiteX3" fmla="*/ 1338276 w 1565920"/>
                    <a:gd name="connsiteY3" fmla="*/ 661482 h 2064111"/>
                    <a:gd name="connsiteX4" fmla="*/ 1565920 w 1565920"/>
                    <a:gd name="connsiteY4" fmla="*/ 530572 h 2064111"/>
                    <a:gd name="connsiteX5" fmla="*/ 1565920 w 1565920"/>
                    <a:gd name="connsiteY5" fmla="*/ 2064111 h 2064111"/>
                    <a:gd name="connsiteX6" fmla="*/ 0 w 1565920"/>
                    <a:gd name="connsiteY6" fmla="*/ 2064111 h 2064111"/>
                    <a:gd name="connsiteX7" fmla="*/ 0 w 1565920"/>
                    <a:gd name="connsiteY7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954733 w 1565920"/>
                    <a:gd name="connsiteY2" fmla="*/ 356761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65920 w 1565920"/>
                    <a:gd name="connsiteY2" fmla="*/ 530572 h 2064111"/>
                    <a:gd name="connsiteX3" fmla="*/ 1565920 w 1565920"/>
                    <a:gd name="connsiteY3" fmla="*/ 2064111 h 2064111"/>
                    <a:gd name="connsiteX4" fmla="*/ 0 w 1565920"/>
                    <a:gd name="connsiteY4" fmla="*/ 2064111 h 2064111"/>
                    <a:gd name="connsiteX5" fmla="*/ 0 w 1565920"/>
                    <a:gd name="connsiteY5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160805 w 1565920"/>
                    <a:gd name="connsiteY2" fmla="*/ 176913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60855 w 1565920"/>
                    <a:gd name="connsiteY2" fmla="*/ 53088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57680 w 1565920"/>
                    <a:gd name="connsiteY2" fmla="*/ 14988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54505 w 1565920"/>
                    <a:gd name="connsiteY2" fmla="*/ 8638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54505 w 1565920"/>
                    <a:gd name="connsiteY2" fmla="*/ 2288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56886 w 1565920"/>
                    <a:gd name="connsiteY2" fmla="*/ 7051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61648 w 1565920"/>
                    <a:gd name="connsiteY2" fmla="*/ 7051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64030 w 1565920"/>
                    <a:gd name="connsiteY2" fmla="*/ 7051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0 h 2064111"/>
                    <a:gd name="connsiteX1" fmla="*/ 954733 w 1565920"/>
                    <a:gd name="connsiteY1" fmla="*/ 0 h 2064111"/>
                    <a:gd name="connsiteX2" fmla="*/ 1564030 w 1565920"/>
                    <a:gd name="connsiteY2" fmla="*/ 4670 h 2064111"/>
                    <a:gd name="connsiteX3" fmla="*/ 1565920 w 1565920"/>
                    <a:gd name="connsiteY3" fmla="*/ 530572 h 2064111"/>
                    <a:gd name="connsiteX4" fmla="*/ 1565920 w 1565920"/>
                    <a:gd name="connsiteY4" fmla="*/ 2064111 h 2064111"/>
                    <a:gd name="connsiteX5" fmla="*/ 0 w 1565920"/>
                    <a:gd name="connsiteY5" fmla="*/ 2064111 h 2064111"/>
                    <a:gd name="connsiteX6" fmla="*/ 0 w 1565920"/>
                    <a:gd name="connsiteY6" fmla="*/ 0 h 2064111"/>
                    <a:gd name="connsiteX0" fmla="*/ 0 w 1565920"/>
                    <a:gd name="connsiteY0" fmla="*/ 93 h 2064204"/>
                    <a:gd name="connsiteX1" fmla="*/ 954733 w 1565920"/>
                    <a:gd name="connsiteY1" fmla="*/ 93 h 2064204"/>
                    <a:gd name="connsiteX2" fmla="*/ 1564030 w 1565920"/>
                    <a:gd name="connsiteY2" fmla="*/ 0 h 2064204"/>
                    <a:gd name="connsiteX3" fmla="*/ 1565920 w 1565920"/>
                    <a:gd name="connsiteY3" fmla="*/ 530665 h 2064204"/>
                    <a:gd name="connsiteX4" fmla="*/ 1565920 w 1565920"/>
                    <a:gd name="connsiteY4" fmla="*/ 2064204 h 2064204"/>
                    <a:gd name="connsiteX5" fmla="*/ 0 w 1565920"/>
                    <a:gd name="connsiteY5" fmla="*/ 2064204 h 2064204"/>
                    <a:gd name="connsiteX6" fmla="*/ 0 w 1565920"/>
                    <a:gd name="connsiteY6" fmla="*/ 93 h 206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5920" h="2064204">
                      <a:moveTo>
                        <a:pt x="0" y="93"/>
                      </a:moveTo>
                      <a:lnTo>
                        <a:pt x="954733" y="93"/>
                      </a:lnTo>
                      <a:lnTo>
                        <a:pt x="1564030" y="0"/>
                      </a:lnTo>
                      <a:cubicBezTo>
                        <a:pt x="1565718" y="159161"/>
                        <a:pt x="1564232" y="371504"/>
                        <a:pt x="1565920" y="530665"/>
                      </a:cubicBezTo>
                      <a:lnTo>
                        <a:pt x="1565920" y="2064204"/>
                      </a:lnTo>
                      <a:lnTo>
                        <a:pt x="0" y="2064204"/>
                      </a:lnTo>
                      <a:lnTo>
                        <a:pt x="0" y="93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F860197-3C48-9618-A110-8C3C0CB5DDA3}"/>
                    </a:ext>
                  </a:extLst>
                </p:cNvPr>
                <p:cNvSpPr/>
                <p:nvPr/>
              </p:nvSpPr>
              <p:spPr>
                <a:xfrm>
                  <a:off x="1195853" y="1098187"/>
                  <a:ext cx="37239" cy="2195578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</p:grp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4CE733-40D1-EF42-505D-1FB4E832BE9F}"/>
                </a:ext>
              </a:extLst>
            </p:cNvPr>
            <p:cNvSpPr txBox="1"/>
            <p:nvPr/>
          </p:nvSpPr>
          <p:spPr>
            <a:xfrm>
              <a:off x="1643113" y="2060271"/>
              <a:ext cx="2749323" cy="16004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342900" marR="0" indent="-34290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Square footage</a:t>
              </a:r>
            </a:p>
            <a:p>
              <a:pPr marL="342900" marR="0" indent="-34290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/>
                  </a:solidFill>
                  <a:ea typeface="Calibri" panose="020F0502020204030204" pitchFamily="34" charset="0"/>
                </a:rPr>
                <a:t>V</a:t>
              </a:r>
              <a:r>
                <a:rPr lang="en-US" sz="1400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isibility</a:t>
              </a:r>
            </a:p>
            <a:p>
              <a:pPr marL="342900" marR="0" indent="-34290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/>
                  </a:solidFill>
                  <a:ea typeface="Calibri" panose="020F0502020204030204" pitchFamily="34" charset="0"/>
                </a:rPr>
                <a:t>A</a:t>
              </a:r>
              <a:r>
                <a:rPr lang="en-US" sz="1400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ppeal (lobby vs. restroom)</a:t>
              </a:r>
            </a:p>
            <a:p>
              <a:pPr marL="342900" marR="0" indent="-34290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Number of offerings</a:t>
              </a:r>
            </a:p>
            <a:p>
              <a:pPr marL="342900" marR="0" indent="-34290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/>
                  </a:solidFill>
                  <a:ea typeface="Calibri" panose="020F0502020204030204" pitchFamily="34" charset="0"/>
                </a:rPr>
                <a:t>R</a:t>
              </a:r>
              <a:r>
                <a:rPr lang="en-US" sz="1400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elativity to other naming opportunity levels</a:t>
              </a:r>
            </a:p>
            <a:p>
              <a:pPr marL="342900" marR="0" indent="-34290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Prospect capacity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1D490B4-9FDE-F5D6-C109-A10B7EAB1F28}"/>
                </a:ext>
              </a:extLst>
            </p:cNvPr>
            <p:cNvSpPr txBox="1"/>
            <p:nvPr/>
          </p:nvSpPr>
          <p:spPr>
            <a:xfrm>
              <a:off x="1568386" y="1481534"/>
              <a:ext cx="218741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</a:rPr>
                <a:t>Traditionally, we look at: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C4C4401-2457-3E9E-8FCF-BCF7D1E8C384}"/>
                </a:ext>
              </a:extLst>
            </p:cNvPr>
            <p:cNvSpPr txBox="1"/>
            <p:nvPr/>
          </p:nvSpPr>
          <p:spPr>
            <a:xfrm>
              <a:off x="4929291" y="2004754"/>
              <a:ext cx="2541357" cy="16004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342900" marR="0" indent="-34290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Constituencies beyond donors</a:t>
              </a:r>
            </a:p>
            <a:p>
              <a:pPr marL="342900" marR="0" indent="-34290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Community experience of the space</a:t>
              </a:r>
            </a:p>
            <a:p>
              <a:pPr marL="342900" marR="0" indent="-34290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Values communicated by public recognition</a:t>
              </a:r>
            </a:p>
            <a:p>
              <a:pPr marL="342900" marR="0" indent="-34290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Unnamed spaces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A958365-40C4-D518-BD70-A61ACCCE7652}"/>
                </a:ext>
              </a:extLst>
            </p:cNvPr>
            <p:cNvSpPr txBox="1"/>
            <p:nvPr/>
          </p:nvSpPr>
          <p:spPr>
            <a:xfrm>
              <a:off x="4951610" y="1481534"/>
              <a:ext cx="218741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</a:rPr>
                <a:t>We also need to look at: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6340C18-41D6-55A1-E929-3B8FBD295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0" y="837977"/>
            <a:ext cx="12192000" cy="79992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COMMON FACTORS 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WHEN DETERMINING NAMING AND RECOGNITION</a:t>
            </a:r>
          </a:p>
        </p:txBody>
      </p:sp>
    </p:spTree>
    <p:extLst>
      <p:ext uri="{BB962C8B-B14F-4D97-AF65-F5344CB8AC3E}">
        <p14:creationId xmlns:p14="http://schemas.microsoft.com/office/powerpoint/2010/main" val="2301506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27E54444-268D-B516-FD0F-338AA63E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341" y="3885878"/>
            <a:ext cx="476109" cy="4741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6D5FACC-843B-07A8-A6E8-94E6723DB734}"/>
              </a:ext>
            </a:extLst>
          </p:cNvPr>
          <p:cNvGrpSpPr/>
          <p:nvPr/>
        </p:nvGrpSpPr>
        <p:grpSpPr>
          <a:xfrm>
            <a:off x="2758249" y="757999"/>
            <a:ext cx="3627501" cy="3627501"/>
            <a:chOff x="2952750" y="285750"/>
            <a:chExt cx="6286500" cy="6286500"/>
          </a:xfrm>
          <a:solidFill>
            <a:schemeClr val="tx2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5A02674-87CC-9BA0-8951-F1A0FDE8A4C4}"/>
                </a:ext>
              </a:extLst>
            </p:cNvPr>
            <p:cNvSpPr/>
            <p:nvPr/>
          </p:nvSpPr>
          <p:spPr>
            <a:xfrm>
              <a:off x="2952750" y="285750"/>
              <a:ext cx="6286500" cy="6286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13D35A-5743-9DE8-1FB1-C05A1109E31D}"/>
                </a:ext>
              </a:extLst>
            </p:cNvPr>
            <p:cNvSpPr/>
            <p:nvPr/>
          </p:nvSpPr>
          <p:spPr>
            <a:xfrm>
              <a:off x="3248026" y="581026"/>
              <a:ext cx="5695950" cy="5695950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2CE018-A799-CFA3-7EA6-6148DB613D7A}"/>
                </a:ext>
              </a:extLst>
            </p:cNvPr>
            <p:cNvSpPr txBox="1"/>
            <p:nvPr/>
          </p:nvSpPr>
          <p:spPr>
            <a:xfrm>
              <a:off x="3875915" y="2015541"/>
              <a:ext cx="4552236" cy="282691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8F8F8"/>
                  </a:solidFill>
                </a:rPr>
                <a:t>How do you personally experience named spaces? </a:t>
              </a:r>
            </a:p>
            <a:p>
              <a:pPr algn="ctr"/>
              <a:r>
                <a:rPr lang="en-US" sz="2000" b="1" dirty="0">
                  <a:solidFill>
                    <a:srgbClr val="F8F8F8"/>
                  </a:solidFill>
                </a:rPr>
                <a:t>What does it make you feel or think about?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7966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PICON2023-Template-Jan2023  -  Read-Only" id="{71057602-357C-427D-B236-976A94E02BDE}" vid="{700F57DB-343F-4DDF-99EC-E8ECFF44D5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9A8C8E8F0F64418E80D0297C5D3905" ma:contentTypeVersion="16" ma:contentTypeDescription="Create a new document." ma:contentTypeScope="" ma:versionID="91485133f058b920815e9196697f8318">
  <xsd:schema xmlns:xsd="http://www.w3.org/2001/XMLSchema" xmlns:xs="http://www.w3.org/2001/XMLSchema" xmlns:p="http://schemas.microsoft.com/office/2006/metadata/properties" xmlns:ns2="ad666f34-8f05-4941-91a8-bd4b7fb83eae" xmlns:ns3="f3ac7737-a7eb-4a39-8f09-f5e81598bcaf" xmlns:ns4="cfa8c103-e599-4e6e-ad4b-621e592f53b1" targetNamespace="http://schemas.microsoft.com/office/2006/metadata/properties" ma:root="true" ma:fieldsID="0b62e6398092ad164248bf95eafacffa" ns2:_="" ns3:_="" ns4:_="">
    <xsd:import namespace="ad666f34-8f05-4941-91a8-bd4b7fb83eae"/>
    <xsd:import namespace="f3ac7737-a7eb-4a39-8f09-f5e81598bcaf"/>
    <xsd:import namespace="cfa8c103-e599-4e6e-ad4b-621e592f53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666f34-8f05-4941-91a8-bd4b7fb83e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f321ae6-3f63-4e9c-8ea1-2b859f2248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c7737-a7eb-4a39-8f09-f5e81598bca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a8c103-e599-4e6e-ad4b-621e592f53b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5790f5b7-9ae8-4f37-a489-e109b7c9a6c0}" ma:internalName="TaxCatchAll" ma:showField="CatchAllData" ma:web="cfa8c103-e599-4e6e-ad4b-621e592f53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ac7737-a7eb-4a39-8f09-f5e81598bcaf">
      <UserInfo>
        <DisplayName>Melissa A. Berliner</DisplayName>
        <AccountId>184</AccountId>
        <AccountType/>
      </UserInfo>
      <UserInfo>
        <DisplayName>Alyssa Owens</DisplayName>
        <AccountId>10147</AccountId>
        <AccountType/>
      </UserInfo>
    </SharedWithUsers>
    <TaxCatchAll xmlns="cfa8c103-e599-4e6e-ad4b-621e592f53b1" xsi:nil="true"/>
    <lcf76f155ced4ddcb4097134ff3c332f xmlns="ad666f34-8f05-4941-91a8-bd4b7fb83ea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1C999B-2901-4E36-A792-7F0023884409}">
  <ds:schemaRefs>
    <ds:schemaRef ds:uri="ad666f34-8f05-4941-91a8-bd4b7fb83eae"/>
    <ds:schemaRef ds:uri="cfa8c103-e599-4e6e-ad4b-621e592f53b1"/>
    <ds:schemaRef ds:uri="f3ac7737-a7eb-4a39-8f09-f5e81598bc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67CB1E5-0E5F-443C-8C2A-4CF8801DBF0A}">
  <ds:schemaRefs>
    <ds:schemaRef ds:uri="http://schemas.openxmlformats.org/package/2006/metadata/core-properties"/>
    <ds:schemaRef ds:uri="cfa8c103-e599-4e6e-ad4b-621e592f53b1"/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ad666f34-8f05-4941-91a8-bd4b7fb83eae"/>
    <ds:schemaRef ds:uri="http://schemas.microsoft.com/office/infopath/2007/PartnerControls"/>
    <ds:schemaRef ds:uri="f3ac7737-a7eb-4a39-8f09-f5e81598bcaf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5FD08ED-CC9C-4215-B967-761E52D448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3827</TotalTime>
  <Words>648</Words>
  <Application>Microsoft Macintosh PowerPoint</Application>
  <PresentationFormat>On-screen Show (16:9)</PresentationFormat>
  <Paragraphs>94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Gotham Light</vt:lpstr>
      <vt:lpstr>Gotham Medium</vt:lpstr>
      <vt:lpstr>Montserrat</vt:lpstr>
      <vt:lpstr>Montserrat SemiBold</vt:lpstr>
      <vt:lpstr>Office Theme</vt:lpstr>
      <vt:lpstr>Moving Beyond Bricks and plaques: New Perspectives on Building Inclusive Naming &amp; Recognition Practices  </vt:lpstr>
      <vt:lpstr>AGENDA FOR  TODAY</vt:lpstr>
      <vt:lpstr>PowerPoint Presentation</vt:lpstr>
      <vt:lpstr>PowerPoint Presentation</vt:lpstr>
      <vt:lpstr>WHY DO WE DO THIS IN THE FIRST PLACE? THE DONOR PERSPECTIVE</vt:lpstr>
      <vt:lpstr>WHY DO WE DO THIS IN THE FIRST PLACE? THE FUNDRAISER PERSPECTIVE</vt:lpstr>
      <vt:lpstr>COMMON TRAITS OF A NAMING AND RECOGNITION POLICY</vt:lpstr>
      <vt:lpstr>COMMON FACTORS WHEN DETERMINING NAMING AND RECOGNITION</vt:lpstr>
      <vt:lpstr>PowerPoint Presentation</vt:lpstr>
      <vt:lpstr>WHY RECONSIDER TRADITIONAL NAMING AND RECOGNITION PRACTICES?</vt:lpstr>
      <vt:lpstr>HOW CAN WE DO BETTER? GET CURIOUS </vt:lpstr>
      <vt:lpstr>PROCESS: CREATING A MORE INCLUSIVE NAMING AND RECOGNITION POLICY</vt:lpstr>
      <vt:lpstr>CASE STUDY: PERFORMING ARTS ORGANIZATION</vt:lpstr>
      <vt:lpstr>PowerPoint Presentation</vt:lpstr>
      <vt:lpstr>IDEAS FOR HOW TO EVOLVE YOUR NAMING AND RECOGNITION POLICY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Alyssa Owens</dc:creator>
  <cp:lastModifiedBy>Alyssa Owens</cp:lastModifiedBy>
  <cp:revision>3</cp:revision>
  <cp:lastPrinted>2023-03-20T18:16:12Z</cp:lastPrinted>
  <dcterms:created xsi:type="dcterms:W3CDTF">2023-03-03T23:04:56Z</dcterms:created>
  <dcterms:modified xsi:type="dcterms:W3CDTF">2023-03-20T18:21:02Z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0x0101007B9A8C8E8F0F64418E80D0297C5D3905</vt:lpwstr>
  </property>
  <property fmtid="{D5CDD505-2E9C-101B-9397-08002B2CF9AE}" pid="3" name="MediaServiceImageTags">
    <vt:lpwstr/>
  </property>
</Properties>
</file>